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gif" ContentType="image/gif"/>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Lst>
  <p:notesMasterIdLst>
    <p:notesMasterId r:id="rId36"/>
  </p:notesMasterIdLst>
  <p:handoutMasterIdLst>
    <p:handoutMasterId r:id="rId37"/>
  </p:handoutMasterIdLst>
  <p:sldIdLst>
    <p:sldId id="256" r:id="rId2"/>
    <p:sldId id="301" r:id="rId3"/>
    <p:sldId id="297" r:id="rId4"/>
    <p:sldId id="298" r:id="rId5"/>
    <p:sldId id="290" r:id="rId6"/>
    <p:sldId id="295" r:id="rId7"/>
    <p:sldId id="267" r:id="rId8"/>
    <p:sldId id="268" r:id="rId9"/>
    <p:sldId id="269" r:id="rId10"/>
    <p:sldId id="270" r:id="rId11"/>
    <p:sldId id="271" r:id="rId12"/>
    <p:sldId id="272" r:id="rId13"/>
    <p:sldId id="273" r:id="rId14"/>
    <p:sldId id="274" r:id="rId15"/>
    <p:sldId id="275" r:id="rId16"/>
    <p:sldId id="276" r:id="rId17"/>
    <p:sldId id="277" r:id="rId18"/>
    <p:sldId id="278" r:id="rId19"/>
    <p:sldId id="279" r:id="rId20"/>
    <p:sldId id="280" r:id="rId21"/>
    <p:sldId id="281" r:id="rId22"/>
    <p:sldId id="282" r:id="rId23"/>
    <p:sldId id="283" r:id="rId24"/>
    <p:sldId id="284" r:id="rId25"/>
    <p:sldId id="285" r:id="rId26"/>
    <p:sldId id="286" r:id="rId27"/>
    <p:sldId id="287" r:id="rId28"/>
    <p:sldId id="288" r:id="rId29"/>
    <p:sldId id="289" r:id="rId30"/>
    <p:sldId id="291" r:id="rId31"/>
    <p:sldId id="292" r:id="rId32"/>
    <p:sldId id="293" r:id="rId33"/>
    <p:sldId id="294" r:id="rId34"/>
    <p:sldId id="300" r:id="rId35"/>
  </p:sldIdLst>
  <p:sldSz cx="9144000" cy="6858000" type="screen4x3"/>
  <p:notesSz cx="7010400" cy="9296400"/>
  <p:defaultTextStyle>
    <a:defPPr>
      <a:defRPr lang="en-US"/>
    </a:defPPr>
    <a:lvl1pPr algn="l" rtl="0" fontAlgn="base">
      <a:spcBef>
        <a:spcPct val="20000"/>
      </a:spcBef>
      <a:spcAft>
        <a:spcPct val="0"/>
      </a:spcAft>
      <a:buClr>
        <a:schemeClr val="accent2"/>
      </a:buClr>
      <a:buSzPct val="70000"/>
      <a:buFont typeface="Wingdings" pitchFamily="2" charset="2"/>
      <a:buChar char="l"/>
      <a:defRPr sz="2600" kern="1200">
        <a:solidFill>
          <a:schemeClr val="tx1"/>
        </a:solidFill>
        <a:latin typeface="Arial" charset="0"/>
        <a:ea typeface="+mn-ea"/>
        <a:cs typeface="+mn-cs"/>
      </a:defRPr>
    </a:lvl1pPr>
    <a:lvl2pPr marL="457200" algn="l" rtl="0" fontAlgn="base">
      <a:spcBef>
        <a:spcPct val="20000"/>
      </a:spcBef>
      <a:spcAft>
        <a:spcPct val="0"/>
      </a:spcAft>
      <a:buClr>
        <a:schemeClr val="accent2"/>
      </a:buClr>
      <a:buSzPct val="70000"/>
      <a:buFont typeface="Wingdings" pitchFamily="2" charset="2"/>
      <a:buChar char="l"/>
      <a:defRPr sz="2600" kern="1200">
        <a:solidFill>
          <a:schemeClr val="tx1"/>
        </a:solidFill>
        <a:latin typeface="Arial" charset="0"/>
        <a:ea typeface="+mn-ea"/>
        <a:cs typeface="+mn-cs"/>
      </a:defRPr>
    </a:lvl2pPr>
    <a:lvl3pPr marL="914400" algn="l" rtl="0" fontAlgn="base">
      <a:spcBef>
        <a:spcPct val="20000"/>
      </a:spcBef>
      <a:spcAft>
        <a:spcPct val="0"/>
      </a:spcAft>
      <a:buClr>
        <a:schemeClr val="accent2"/>
      </a:buClr>
      <a:buSzPct val="70000"/>
      <a:buFont typeface="Wingdings" pitchFamily="2" charset="2"/>
      <a:buChar char="l"/>
      <a:defRPr sz="2600" kern="1200">
        <a:solidFill>
          <a:schemeClr val="tx1"/>
        </a:solidFill>
        <a:latin typeface="Arial" charset="0"/>
        <a:ea typeface="+mn-ea"/>
        <a:cs typeface="+mn-cs"/>
      </a:defRPr>
    </a:lvl3pPr>
    <a:lvl4pPr marL="1371600" algn="l" rtl="0" fontAlgn="base">
      <a:spcBef>
        <a:spcPct val="20000"/>
      </a:spcBef>
      <a:spcAft>
        <a:spcPct val="0"/>
      </a:spcAft>
      <a:buClr>
        <a:schemeClr val="accent2"/>
      </a:buClr>
      <a:buSzPct val="70000"/>
      <a:buFont typeface="Wingdings" pitchFamily="2" charset="2"/>
      <a:buChar char="l"/>
      <a:defRPr sz="2600" kern="1200">
        <a:solidFill>
          <a:schemeClr val="tx1"/>
        </a:solidFill>
        <a:latin typeface="Arial" charset="0"/>
        <a:ea typeface="+mn-ea"/>
        <a:cs typeface="+mn-cs"/>
      </a:defRPr>
    </a:lvl4pPr>
    <a:lvl5pPr marL="1828800" algn="l" rtl="0" fontAlgn="base">
      <a:spcBef>
        <a:spcPct val="20000"/>
      </a:spcBef>
      <a:spcAft>
        <a:spcPct val="0"/>
      </a:spcAft>
      <a:buClr>
        <a:schemeClr val="accent2"/>
      </a:buClr>
      <a:buSzPct val="70000"/>
      <a:buFont typeface="Wingdings" pitchFamily="2" charset="2"/>
      <a:buChar char="l"/>
      <a:defRPr sz="2600" kern="1200">
        <a:solidFill>
          <a:schemeClr val="tx1"/>
        </a:solidFill>
        <a:latin typeface="Arial" charset="0"/>
        <a:ea typeface="+mn-ea"/>
        <a:cs typeface="+mn-cs"/>
      </a:defRPr>
    </a:lvl5pPr>
    <a:lvl6pPr marL="2286000" algn="l" defTabSz="914400" rtl="0" eaLnBrk="1" latinLnBrk="0" hangingPunct="1">
      <a:defRPr sz="2600" kern="1200">
        <a:solidFill>
          <a:schemeClr val="tx1"/>
        </a:solidFill>
        <a:latin typeface="Arial" charset="0"/>
        <a:ea typeface="+mn-ea"/>
        <a:cs typeface="+mn-cs"/>
      </a:defRPr>
    </a:lvl6pPr>
    <a:lvl7pPr marL="2743200" algn="l" defTabSz="914400" rtl="0" eaLnBrk="1" latinLnBrk="0" hangingPunct="1">
      <a:defRPr sz="2600" kern="1200">
        <a:solidFill>
          <a:schemeClr val="tx1"/>
        </a:solidFill>
        <a:latin typeface="Arial" charset="0"/>
        <a:ea typeface="+mn-ea"/>
        <a:cs typeface="+mn-cs"/>
      </a:defRPr>
    </a:lvl7pPr>
    <a:lvl8pPr marL="3200400" algn="l" defTabSz="914400" rtl="0" eaLnBrk="1" latinLnBrk="0" hangingPunct="1">
      <a:defRPr sz="2600" kern="1200">
        <a:solidFill>
          <a:schemeClr val="tx1"/>
        </a:solidFill>
        <a:latin typeface="Arial" charset="0"/>
        <a:ea typeface="+mn-ea"/>
        <a:cs typeface="+mn-cs"/>
      </a:defRPr>
    </a:lvl8pPr>
    <a:lvl9pPr marL="3657600" algn="l" defTabSz="914400" rtl="0" eaLnBrk="1" latinLnBrk="0" hangingPunct="1">
      <a:defRPr sz="26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93611"/>
    <a:srgbClr val="A44114"/>
    <a:srgbClr val="F3B99F"/>
    <a:srgbClr val="B94917"/>
    <a:srgbClr val="FF6600"/>
    <a:srgbClr val="000066"/>
    <a:srgbClr val="00002C"/>
    <a:srgbClr val="C4E7F4"/>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566" autoAdjust="0"/>
    <p:restoredTop sz="97155" autoAdjust="0"/>
  </p:normalViewPr>
  <p:slideViewPr>
    <p:cSldViewPr>
      <p:cViewPr varScale="1">
        <p:scale>
          <a:sx n="81" d="100"/>
          <a:sy n="81" d="100"/>
        </p:scale>
        <p:origin x="-438" y="-84"/>
      </p:cViewPr>
      <p:guideLst>
        <p:guide orient="horz" pos="2160"/>
        <p:guide pos="2880"/>
      </p:guideLst>
    </p:cSldViewPr>
  </p:slideViewPr>
  <p:notesTextViewPr>
    <p:cViewPr>
      <p:scale>
        <a:sx n="100" d="100"/>
        <a:sy n="100" d="100"/>
      </p:scale>
      <p:origin x="0" y="0"/>
    </p:cViewPr>
  </p:notesTextViewPr>
  <p:notesViewPr>
    <p:cSldViewPr>
      <p:cViewPr varScale="1">
        <p:scale>
          <a:sx n="66" d="100"/>
          <a:sy n="66" d="100"/>
        </p:scale>
        <p:origin x="0" y="0"/>
      </p:cViewPr>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4499980-98F4-4145-9FAB-209F15E91971}" type="doc">
      <dgm:prSet loTypeId="urn:microsoft.com/office/officeart/2005/8/layout/pyramid2" loCatId="pyramid" qsTypeId="urn:microsoft.com/office/officeart/2005/8/quickstyle/simple3" qsCatId="simple" csTypeId="urn:microsoft.com/office/officeart/2005/8/colors/accent1_2" csCatId="accent1" phldr="1"/>
      <dgm:spPr/>
    </dgm:pt>
    <dgm:pt modelId="{795AC8A1-9D6F-4AEF-9C8C-70841586F96D}">
      <dgm:prSet phldrT="[Text]"/>
      <dgm:spPr/>
      <dgm:t>
        <a:bodyPr/>
        <a:lstStyle/>
        <a:p>
          <a:r>
            <a:rPr lang="en-US" dirty="0" smtClean="0"/>
            <a:t>3. Cheap Price</a:t>
          </a:r>
        </a:p>
      </dgm:t>
    </dgm:pt>
    <dgm:pt modelId="{3C0F3D40-7840-4479-8906-B750E50444F1}" type="parTrans" cxnId="{C74C6CC3-30BD-4FEE-AAD1-B982DD301EB2}">
      <dgm:prSet/>
      <dgm:spPr/>
      <dgm:t>
        <a:bodyPr/>
        <a:lstStyle/>
        <a:p>
          <a:endParaRPr lang="en-US"/>
        </a:p>
      </dgm:t>
    </dgm:pt>
    <dgm:pt modelId="{2564BD40-4BE5-46EF-A14C-1BEEB21F8950}" type="sibTrans" cxnId="{C74C6CC3-30BD-4FEE-AAD1-B982DD301EB2}">
      <dgm:prSet/>
      <dgm:spPr/>
      <dgm:t>
        <a:bodyPr/>
        <a:lstStyle/>
        <a:p>
          <a:endParaRPr lang="en-US"/>
        </a:p>
      </dgm:t>
    </dgm:pt>
    <dgm:pt modelId="{CE7C1B5B-4F42-4CB4-AAC3-3DA96BFAEE4E}">
      <dgm:prSet phldrT="[Text]"/>
      <dgm:spPr/>
      <dgm:t>
        <a:bodyPr/>
        <a:lstStyle/>
        <a:p>
          <a:r>
            <a:rPr lang="en-US" dirty="0" smtClean="0"/>
            <a:t>2. Future Growth</a:t>
          </a:r>
          <a:endParaRPr lang="en-US" dirty="0"/>
        </a:p>
      </dgm:t>
    </dgm:pt>
    <dgm:pt modelId="{F0F86670-DA6A-4103-BD37-E8AE7D32BAD9}" type="parTrans" cxnId="{008A050B-FFCE-49E2-A940-3075F0BBDFB3}">
      <dgm:prSet/>
      <dgm:spPr/>
      <dgm:t>
        <a:bodyPr/>
        <a:lstStyle/>
        <a:p>
          <a:endParaRPr lang="en-US"/>
        </a:p>
      </dgm:t>
    </dgm:pt>
    <dgm:pt modelId="{050B0C88-7939-4CCA-A7C1-E4DA0CC777B6}" type="sibTrans" cxnId="{008A050B-FFCE-49E2-A940-3075F0BBDFB3}">
      <dgm:prSet/>
      <dgm:spPr/>
      <dgm:t>
        <a:bodyPr/>
        <a:lstStyle/>
        <a:p>
          <a:endParaRPr lang="en-US"/>
        </a:p>
      </dgm:t>
    </dgm:pt>
    <dgm:pt modelId="{EF95AF90-468B-4CF3-86C0-275427555A32}">
      <dgm:prSet phldrT="[Text]"/>
      <dgm:spPr/>
      <dgm:t>
        <a:bodyPr/>
        <a:lstStyle/>
        <a:p>
          <a:r>
            <a:rPr lang="en-US" dirty="0" smtClean="0"/>
            <a:t>1. Highly Predictable</a:t>
          </a:r>
          <a:endParaRPr lang="en-US" dirty="0"/>
        </a:p>
      </dgm:t>
    </dgm:pt>
    <dgm:pt modelId="{E720A13B-9939-4A3D-B43C-23A29FE6F2E1}" type="parTrans" cxnId="{91A565D6-D21D-4105-AC12-A33FBBBF694D}">
      <dgm:prSet/>
      <dgm:spPr/>
      <dgm:t>
        <a:bodyPr/>
        <a:lstStyle/>
        <a:p>
          <a:endParaRPr lang="en-US"/>
        </a:p>
      </dgm:t>
    </dgm:pt>
    <dgm:pt modelId="{293DAEB3-A3E3-4A67-A4D9-2F5BFF1C7059}" type="sibTrans" cxnId="{91A565D6-D21D-4105-AC12-A33FBBBF694D}">
      <dgm:prSet/>
      <dgm:spPr/>
      <dgm:t>
        <a:bodyPr/>
        <a:lstStyle/>
        <a:p>
          <a:endParaRPr lang="en-US"/>
        </a:p>
      </dgm:t>
    </dgm:pt>
    <dgm:pt modelId="{40C9359C-1842-4C7F-9230-65891249111A}" type="pres">
      <dgm:prSet presAssocID="{54499980-98F4-4145-9FAB-209F15E91971}" presName="compositeShape" presStyleCnt="0">
        <dgm:presLayoutVars>
          <dgm:dir/>
          <dgm:resizeHandles/>
        </dgm:presLayoutVars>
      </dgm:prSet>
      <dgm:spPr/>
    </dgm:pt>
    <dgm:pt modelId="{9A34324E-2A2A-472A-B55C-F1312588C8BD}" type="pres">
      <dgm:prSet presAssocID="{54499980-98F4-4145-9FAB-209F15E91971}" presName="pyramid" presStyleLbl="node1" presStyleIdx="0" presStyleCnt="1"/>
      <dgm:spPr/>
    </dgm:pt>
    <dgm:pt modelId="{C16779E1-BF25-4ABE-8841-05149D596AB8}" type="pres">
      <dgm:prSet presAssocID="{54499980-98F4-4145-9FAB-209F15E91971}" presName="theList" presStyleCnt="0"/>
      <dgm:spPr/>
    </dgm:pt>
    <dgm:pt modelId="{B67DEB61-D1DB-4ACD-A5D9-3F26BFF5A5E6}" type="pres">
      <dgm:prSet presAssocID="{795AC8A1-9D6F-4AEF-9C8C-70841586F96D}" presName="aNode" presStyleLbl="fgAcc1" presStyleIdx="0" presStyleCnt="3">
        <dgm:presLayoutVars>
          <dgm:bulletEnabled val="1"/>
        </dgm:presLayoutVars>
      </dgm:prSet>
      <dgm:spPr/>
      <dgm:t>
        <a:bodyPr/>
        <a:lstStyle/>
        <a:p>
          <a:endParaRPr lang="en-US"/>
        </a:p>
      </dgm:t>
    </dgm:pt>
    <dgm:pt modelId="{32C6C08E-1187-43A2-B4F1-D51A77F80C68}" type="pres">
      <dgm:prSet presAssocID="{795AC8A1-9D6F-4AEF-9C8C-70841586F96D}" presName="aSpace" presStyleCnt="0"/>
      <dgm:spPr/>
    </dgm:pt>
    <dgm:pt modelId="{456B3CA3-7FC0-4EBD-A9DA-BD06DCB25DA3}" type="pres">
      <dgm:prSet presAssocID="{CE7C1B5B-4F42-4CB4-AAC3-3DA96BFAEE4E}" presName="aNode" presStyleLbl="fgAcc1" presStyleIdx="1" presStyleCnt="3">
        <dgm:presLayoutVars>
          <dgm:bulletEnabled val="1"/>
        </dgm:presLayoutVars>
      </dgm:prSet>
      <dgm:spPr/>
      <dgm:t>
        <a:bodyPr/>
        <a:lstStyle/>
        <a:p>
          <a:endParaRPr lang="en-US"/>
        </a:p>
      </dgm:t>
    </dgm:pt>
    <dgm:pt modelId="{09D45E6E-CA4A-49FF-BAC3-CA2DCB9E060E}" type="pres">
      <dgm:prSet presAssocID="{CE7C1B5B-4F42-4CB4-AAC3-3DA96BFAEE4E}" presName="aSpace" presStyleCnt="0"/>
      <dgm:spPr/>
    </dgm:pt>
    <dgm:pt modelId="{1DEED9C0-932B-430B-9FE5-CF35B99C0B1E}" type="pres">
      <dgm:prSet presAssocID="{EF95AF90-468B-4CF3-86C0-275427555A32}" presName="aNode" presStyleLbl="fgAcc1" presStyleIdx="2" presStyleCnt="3">
        <dgm:presLayoutVars>
          <dgm:bulletEnabled val="1"/>
        </dgm:presLayoutVars>
      </dgm:prSet>
      <dgm:spPr/>
      <dgm:t>
        <a:bodyPr/>
        <a:lstStyle/>
        <a:p>
          <a:endParaRPr lang="en-US"/>
        </a:p>
      </dgm:t>
    </dgm:pt>
    <dgm:pt modelId="{20D4B2F9-9A7F-4F54-ABAD-EC72BFE8E06A}" type="pres">
      <dgm:prSet presAssocID="{EF95AF90-468B-4CF3-86C0-275427555A32}" presName="aSpace" presStyleCnt="0"/>
      <dgm:spPr/>
    </dgm:pt>
  </dgm:ptLst>
  <dgm:cxnLst>
    <dgm:cxn modelId="{008A050B-FFCE-49E2-A940-3075F0BBDFB3}" srcId="{54499980-98F4-4145-9FAB-209F15E91971}" destId="{CE7C1B5B-4F42-4CB4-AAC3-3DA96BFAEE4E}" srcOrd="1" destOrd="0" parTransId="{F0F86670-DA6A-4103-BD37-E8AE7D32BAD9}" sibTransId="{050B0C88-7939-4CCA-A7C1-E4DA0CC777B6}"/>
    <dgm:cxn modelId="{1878B7BD-7AA3-4815-8853-CCB1097ED48E}" type="presOf" srcId="{CE7C1B5B-4F42-4CB4-AAC3-3DA96BFAEE4E}" destId="{456B3CA3-7FC0-4EBD-A9DA-BD06DCB25DA3}" srcOrd="0" destOrd="0" presId="urn:microsoft.com/office/officeart/2005/8/layout/pyramid2"/>
    <dgm:cxn modelId="{91A565D6-D21D-4105-AC12-A33FBBBF694D}" srcId="{54499980-98F4-4145-9FAB-209F15E91971}" destId="{EF95AF90-468B-4CF3-86C0-275427555A32}" srcOrd="2" destOrd="0" parTransId="{E720A13B-9939-4A3D-B43C-23A29FE6F2E1}" sibTransId="{293DAEB3-A3E3-4A67-A4D9-2F5BFF1C7059}"/>
    <dgm:cxn modelId="{030F5719-B726-4748-9813-004DD9AE8E69}" type="presOf" srcId="{EF95AF90-468B-4CF3-86C0-275427555A32}" destId="{1DEED9C0-932B-430B-9FE5-CF35B99C0B1E}" srcOrd="0" destOrd="0" presId="urn:microsoft.com/office/officeart/2005/8/layout/pyramid2"/>
    <dgm:cxn modelId="{B9930665-435F-486E-BFA0-2C227522A6A6}" type="presOf" srcId="{795AC8A1-9D6F-4AEF-9C8C-70841586F96D}" destId="{B67DEB61-D1DB-4ACD-A5D9-3F26BFF5A5E6}" srcOrd="0" destOrd="0" presId="urn:microsoft.com/office/officeart/2005/8/layout/pyramid2"/>
    <dgm:cxn modelId="{C74C6CC3-30BD-4FEE-AAD1-B982DD301EB2}" srcId="{54499980-98F4-4145-9FAB-209F15E91971}" destId="{795AC8A1-9D6F-4AEF-9C8C-70841586F96D}" srcOrd="0" destOrd="0" parTransId="{3C0F3D40-7840-4479-8906-B750E50444F1}" sibTransId="{2564BD40-4BE5-46EF-A14C-1BEEB21F8950}"/>
    <dgm:cxn modelId="{0594B7ED-233D-44CD-889B-6C1A97380546}" type="presOf" srcId="{54499980-98F4-4145-9FAB-209F15E91971}" destId="{40C9359C-1842-4C7F-9230-65891249111A}" srcOrd="0" destOrd="0" presId="urn:microsoft.com/office/officeart/2005/8/layout/pyramid2"/>
    <dgm:cxn modelId="{25654619-AF98-46AB-A07E-F273E4E729C2}" type="presParOf" srcId="{40C9359C-1842-4C7F-9230-65891249111A}" destId="{9A34324E-2A2A-472A-B55C-F1312588C8BD}" srcOrd="0" destOrd="0" presId="urn:microsoft.com/office/officeart/2005/8/layout/pyramid2"/>
    <dgm:cxn modelId="{AC4E67D8-66CA-4439-8800-7C7792B3AEFB}" type="presParOf" srcId="{40C9359C-1842-4C7F-9230-65891249111A}" destId="{C16779E1-BF25-4ABE-8841-05149D596AB8}" srcOrd="1" destOrd="0" presId="urn:microsoft.com/office/officeart/2005/8/layout/pyramid2"/>
    <dgm:cxn modelId="{41F8C7EA-BE6F-4FEF-AAE5-87FA515AC669}" type="presParOf" srcId="{C16779E1-BF25-4ABE-8841-05149D596AB8}" destId="{B67DEB61-D1DB-4ACD-A5D9-3F26BFF5A5E6}" srcOrd="0" destOrd="0" presId="urn:microsoft.com/office/officeart/2005/8/layout/pyramid2"/>
    <dgm:cxn modelId="{B087AA0E-C0D1-4300-8589-AB8BB1AA679A}" type="presParOf" srcId="{C16779E1-BF25-4ABE-8841-05149D596AB8}" destId="{32C6C08E-1187-43A2-B4F1-D51A77F80C68}" srcOrd="1" destOrd="0" presId="urn:microsoft.com/office/officeart/2005/8/layout/pyramid2"/>
    <dgm:cxn modelId="{9BD6E6B8-2A17-4083-8C67-AB79325C146B}" type="presParOf" srcId="{C16779E1-BF25-4ABE-8841-05149D596AB8}" destId="{456B3CA3-7FC0-4EBD-A9DA-BD06DCB25DA3}" srcOrd="2" destOrd="0" presId="urn:microsoft.com/office/officeart/2005/8/layout/pyramid2"/>
    <dgm:cxn modelId="{A395A42D-5D6D-49E8-994C-7B93C314B2A0}" type="presParOf" srcId="{C16779E1-BF25-4ABE-8841-05149D596AB8}" destId="{09D45E6E-CA4A-49FF-BAC3-CA2DCB9E060E}" srcOrd="3" destOrd="0" presId="urn:microsoft.com/office/officeart/2005/8/layout/pyramid2"/>
    <dgm:cxn modelId="{2E399220-3F52-4B14-BF1D-704183C0F21C}" type="presParOf" srcId="{C16779E1-BF25-4ABE-8841-05149D596AB8}" destId="{1DEED9C0-932B-430B-9FE5-CF35B99C0B1E}" srcOrd="4" destOrd="0" presId="urn:microsoft.com/office/officeart/2005/8/layout/pyramid2"/>
    <dgm:cxn modelId="{AE9E34ED-6B30-4150-B3A6-13D0407E5186}" type="presParOf" srcId="{C16779E1-BF25-4ABE-8841-05149D596AB8}" destId="{20D4B2F9-9A7F-4F54-ABAD-EC72BFE8E06A}" srcOrd="5" destOrd="0" presId="urn:microsoft.com/office/officeart/2005/8/layout/pyramid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A34324E-2A2A-472A-B55C-F1312588C8BD}">
      <dsp:nvSpPr>
        <dsp:cNvPr id="0" name=""/>
        <dsp:cNvSpPr/>
      </dsp:nvSpPr>
      <dsp:spPr>
        <a:xfrm>
          <a:off x="1302940" y="0"/>
          <a:ext cx="5000625" cy="5000625"/>
        </a:xfrm>
        <a:prstGeom prst="triangle">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B67DEB61-D1DB-4ACD-A5D9-3F26BFF5A5E6}">
      <dsp:nvSpPr>
        <dsp:cNvPr id="0" name=""/>
        <dsp:cNvSpPr/>
      </dsp:nvSpPr>
      <dsp:spPr>
        <a:xfrm>
          <a:off x="3803253" y="502748"/>
          <a:ext cx="3250406" cy="1183741"/>
        </a:xfrm>
        <a:prstGeom prst="round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en-US" sz="3100" kern="1200" dirty="0" smtClean="0"/>
            <a:t>3. Cheap Price</a:t>
          </a:r>
        </a:p>
      </dsp:txBody>
      <dsp:txXfrm>
        <a:off x="3803253" y="502748"/>
        <a:ext cx="3250406" cy="1183741"/>
      </dsp:txXfrm>
    </dsp:sp>
    <dsp:sp modelId="{456B3CA3-7FC0-4EBD-A9DA-BD06DCB25DA3}">
      <dsp:nvSpPr>
        <dsp:cNvPr id="0" name=""/>
        <dsp:cNvSpPr/>
      </dsp:nvSpPr>
      <dsp:spPr>
        <a:xfrm>
          <a:off x="3803253" y="1834457"/>
          <a:ext cx="3250406" cy="1183741"/>
        </a:xfrm>
        <a:prstGeom prst="round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en-US" sz="3100" kern="1200" dirty="0" smtClean="0"/>
            <a:t>2. Future Growth</a:t>
          </a:r>
          <a:endParaRPr lang="en-US" sz="3100" kern="1200" dirty="0"/>
        </a:p>
      </dsp:txBody>
      <dsp:txXfrm>
        <a:off x="3803253" y="1834457"/>
        <a:ext cx="3250406" cy="1183741"/>
      </dsp:txXfrm>
    </dsp:sp>
    <dsp:sp modelId="{1DEED9C0-932B-430B-9FE5-CF35B99C0B1E}">
      <dsp:nvSpPr>
        <dsp:cNvPr id="0" name=""/>
        <dsp:cNvSpPr/>
      </dsp:nvSpPr>
      <dsp:spPr>
        <a:xfrm>
          <a:off x="3803253" y="3166167"/>
          <a:ext cx="3250406" cy="1183741"/>
        </a:xfrm>
        <a:prstGeom prst="round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en-US" sz="3100" kern="1200" dirty="0" smtClean="0"/>
            <a:t>1. Highly Predictable</a:t>
          </a:r>
          <a:endParaRPr lang="en-US" sz="3100" kern="1200" dirty="0"/>
        </a:p>
      </dsp:txBody>
      <dsp:txXfrm>
        <a:off x="3803253" y="3166167"/>
        <a:ext cx="3250406" cy="1183741"/>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18"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a:spcBef>
                <a:spcPct val="0"/>
              </a:spcBef>
              <a:buClrTx/>
              <a:buSzTx/>
              <a:buFontTx/>
              <a:buNone/>
              <a:defRPr sz="1200"/>
            </a:lvl1pPr>
          </a:lstStyle>
          <a:p>
            <a:endParaRPr lang="en-US"/>
          </a:p>
        </p:txBody>
      </p:sp>
      <p:sp>
        <p:nvSpPr>
          <p:cNvPr id="34819" name="Rectangle 3"/>
          <p:cNvSpPr>
            <a:spLocks noGrp="1" noChangeArrowheads="1"/>
          </p:cNvSpPr>
          <p:nvPr>
            <p:ph type="dt" sz="quarter" idx="1"/>
          </p:nvPr>
        </p:nvSpPr>
        <p:spPr bwMode="auto">
          <a:xfrm>
            <a:off x="3970338"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a:spcBef>
                <a:spcPct val="0"/>
              </a:spcBef>
              <a:buClrTx/>
              <a:buSzTx/>
              <a:buFontTx/>
              <a:buNone/>
              <a:defRPr sz="1200"/>
            </a:lvl1pPr>
          </a:lstStyle>
          <a:p>
            <a:endParaRPr lang="en-US"/>
          </a:p>
        </p:txBody>
      </p:sp>
      <p:sp>
        <p:nvSpPr>
          <p:cNvPr id="34820" name="Rectangle 4"/>
          <p:cNvSpPr>
            <a:spLocks noGrp="1" noChangeArrowheads="1"/>
          </p:cNvSpPr>
          <p:nvPr>
            <p:ph type="ftr" sz="quarter" idx="2"/>
          </p:nvPr>
        </p:nvSpPr>
        <p:spPr bwMode="auto">
          <a:xfrm>
            <a:off x="0"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defTabSz="931863">
              <a:spcBef>
                <a:spcPct val="0"/>
              </a:spcBef>
              <a:buClrTx/>
              <a:buSzTx/>
              <a:buFontTx/>
              <a:buNone/>
              <a:defRPr sz="1200"/>
            </a:lvl1pPr>
          </a:lstStyle>
          <a:p>
            <a:endParaRPr lang="en-US"/>
          </a:p>
        </p:txBody>
      </p:sp>
      <p:sp>
        <p:nvSpPr>
          <p:cNvPr id="34821" name="Rectangle 5"/>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a:spcBef>
                <a:spcPct val="0"/>
              </a:spcBef>
              <a:buClrTx/>
              <a:buSzTx/>
              <a:buFontTx/>
              <a:buNone/>
              <a:defRPr sz="1200"/>
            </a:lvl1pPr>
          </a:lstStyle>
          <a:p>
            <a:fld id="{B3B590D0-D466-4C83-A175-0428D996D39D}"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a:spcBef>
                <a:spcPct val="0"/>
              </a:spcBef>
              <a:buClrTx/>
              <a:buSzTx/>
              <a:buFontTx/>
              <a:buNone/>
              <a:defRPr sz="1200"/>
            </a:lvl1pPr>
          </a:lstStyle>
          <a:p>
            <a:endParaRPr lang="en-US"/>
          </a:p>
        </p:txBody>
      </p:sp>
      <p:sp>
        <p:nvSpPr>
          <p:cNvPr id="26627"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a:spcBef>
                <a:spcPct val="0"/>
              </a:spcBef>
              <a:buClrTx/>
              <a:buSzTx/>
              <a:buFontTx/>
              <a:buNone/>
              <a:defRPr sz="1200"/>
            </a:lvl1pPr>
          </a:lstStyle>
          <a:p>
            <a:endParaRPr lang="en-US"/>
          </a:p>
        </p:txBody>
      </p:sp>
      <p:sp>
        <p:nvSpPr>
          <p:cNvPr id="26628"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p:spPr>
      </p:sp>
      <p:sp>
        <p:nvSpPr>
          <p:cNvPr id="26629" name="Rectangle 5"/>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6630"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defTabSz="931863">
              <a:spcBef>
                <a:spcPct val="0"/>
              </a:spcBef>
              <a:buClrTx/>
              <a:buSzTx/>
              <a:buFontTx/>
              <a:buNone/>
              <a:defRPr sz="1200"/>
            </a:lvl1pPr>
          </a:lstStyle>
          <a:p>
            <a:endParaRPr lang="en-US"/>
          </a:p>
        </p:txBody>
      </p:sp>
      <p:sp>
        <p:nvSpPr>
          <p:cNvPr id="26631"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a:spcBef>
                <a:spcPct val="0"/>
              </a:spcBef>
              <a:buClrTx/>
              <a:buSzTx/>
              <a:buFontTx/>
              <a:buNone/>
              <a:defRPr sz="1200"/>
            </a:lvl1pPr>
          </a:lstStyle>
          <a:p>
            <a:fld id="{588D3CDA-811D-4168-8FF2-BDB9A83EFBB7}"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1D381B6-51BC-40D4-9CA2-B14D44B2CBCB}" type="slidenum">
              <a:rPr lang="en-US"/>
              <a:pPr/>
              <a:t>1</a:t>
            </a:fld>
            <a:endParaRPr lang="en-US"/>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7106" name="Line 2"/>
          <p:cNvSpPr>
            <a:spLocks noChangeShapeType="1"/>
          </p:cNvSpPr>
          <p:nvPr/>
        </p:nvSpPr>
        <p:spPr bwMode="auto">
          <a:xfrm>
            <a:off x="7315200" y="1066800"/>
            <a:ext cx="0" cy="4495800"/>
          </a:xfrm>
          <a:prstGeom prst="line">
            <a:avLst/>
          </a:prstGeom>
          <a:noFill/>
          <a:ln w="9525">
            <a:solidFill>
              <a:schemeClr val="tx1"/>
            </a:solidFill>
            <a:round/>
            <a:headEnd/>
            <a:tailEnd/>
          </a:ln>
          <a:effectLst/>
        </p:spPr>
        <p:txBody>
          <a:bodyPr/>
          <a:lstStyle/>
          <a:p>
            <a:endParaRPr lang="en-US"/>
          </a:p>
        </p:txBody>
      </p:sp>
      <p:sp>
        <p:nvSpPr>
          <p:cNvPr id="47107" name="Rectangle 3"/>
          <p:cNvSpPr>
            <a:spLocks noGrp="1" noChangeArrowheads="1"/>
          </p:cNvSpPr>
          <p:nvPr>
            <p:ph type="ctrTitle"/>
          </p:nvPr>
        </p:nvSpPr>
        <p:spPr>
          <a:xfrm>
            <a:off x="315913" y="466725"/>
            <a:ext cx="6781800" cy="2133600"/>
          </a:xfrm>
        </p:spPr>
        <p:txBody>
          <a:bodyPr/>
          <a:lstStyle>
            <a:lvl1pPr algn="r">
              <a:defRPr sz="4400"/>
            </a:lvl1pPr>
          </a:lstStyle>
          <a:p>
            <a:r>
              <a:rPr lang="en-US" altLang="en-US" smtClean="0"/>
              <a:t>Click to edit Master title style</a:t>
            </a:r>
            <a:endParaRPr lang="en-US" altLang="en-US"/>
          </a:p>
        </p:txBody>
      </p:sp>
      <p:sp>
        <p:nvSpPr>
          <p:cNvPr id="47108" name="Rectangle 4"/>
          <p:cNvSpPr>
            <a:spLocks noGrp="1" noChangeArrowheads="1"/>
          </p:cNvSpPr>
          <p:nvPr>
            <p:ph type="subTitle" idx="1"/>
          </p:nvPr>
        </p:nvSpPr>
        <p:spPr>
          <a:xfrm>
            <a:off x="849313" y="3049588"/>
            <a:ext cx="6248400" cy="2362200"/>
          </a:xfrm>
        </p:spPr>
        <p:txBody>
          <a:bodyPr/>
          <a:lstStyle>
            <a:lvl1pPr marL="0" indent="0" algn="r">
              <a:defRPr sz="2900"/>
            </a:lvl1pPr>
          </a:lstStyle>
          <a:p>
            <a:r>
              <a:rPr lang="en-US" altLang="en-US" smtClean="0"/>
              <a:t>Click to edit Master subtitle style</a:t>
            </a:r>
            <a:endParaRPr lang="en-US" altLang="en-US"/>
          </a:p>
        </p:txBody>
      </p:sp>
      <p:sp>
        <p:nvSpPr>
          <p:cNvPr id="47109" name="Rectangle 5"/>
          <p:cNvSpPr>
            <a:spLocks noGrp="1" noChangeArrowheads="1"/>
          </p:cNvSpPr>
          <p:nvPr>
            <p:ph type="dt" sz="half" idx="2"/>
          </p:nvPr>
        </p:nvSpPr>
        <p:spPr/>
        <p:txBody>
          <a:bodyPr/>
          <a:lstStyle>
            <a:lvl1pPr>
              <a:defRPr/>
            </a:lvl1pPr>
          </a:lstStyle>
          <a:p>
            <a:endParaRPr lang="en-US" altLang="en-US"/>
          </a:p>
        </p:txBody>
      </p:sp>
      <p:sp>
        <p:nvSpPr>
          <p:cNvPr id="47110" name="Rectangle 6"/>
          <p:cNvSpPr>
            <a:spLocks noGrp="1" noChangeArrowheads="1"/>
          </p:cNvSpPr>
          <p:nvPr>
            <p:ph type="ftr" sz="quarter" idx="3"/>
          </p:nvPr>
        </p:nvSpPr>
        <p:spPr/>
        <p:txBody>
          <a:bodyPr/>
          <a:lstStyle>
            <a:lvl1pPr>
              <a:defRPr/>
            </a:lvl1pPr>
          </a:lstStyle>
          <a:p>
            <a:endParaRPr lang="en-US" altLang="en-US"/>
          </a:p>
        </p:txBody>
      </p:sp>
      <p:sp>
        <p:nvSpPr>
          <p:cNvPr id="47111" name="Rectangle 7"/>
          <p:cNvSpPr>
            <a:spLocks noGrp="1" noChangeArrowheads="1"/>
          </p:cNvSpPr>
          <p:nvPr>
            <p:ph type="sldNum" sz="quarter" idx="4"/>
          </p:nvPr>
        </p:nvSpPr>
        <p:spPr/>
        <p:txBody>
          <a:bodyPr/>
          <a:lstStyle>
            <a:lvl1pPr>
              <a:defRPr/>
            </a:lvl1pPr>
          </a:lstStyle>
          <a:p>
            <a:fld id="{0D4B862C-9269-4B18-B69C-28F6BDBCAE69}" type="slidenum">
              <a:rPr lang="en-US" altLang="en-US"/>
              <a:pPr/>
              <a:t>‹#›</a:t>
            </a:fld>
            <a:endParaRPr lang="en-US" altLang="en-US"/>
          </a:p>
        </p:txBody>
      </p:sp>
      <p:grpSp>
        <p:nvGrpSpPr>
          <p:cNvPr id="47112" name="Group 8"/>
          <p:cNvGrpSpPr>
            <a:grpSpLocks/>
          </p:cNvGrpSpPr>
          <p:nvPr/>
        </p:nvGrpSpPr>
        <p:grpSpPr bwMode="auto">
          <a:xfrm>
            <a:off x="7493000" y="2992438"/>
            <a:ext cx="1338263" cy="2189162"/>
            <a:chOff x="4704" y="1885"/>
            <a:chExt cx="843" cy="1379"/>
          </a:xfrm>
        </p:grpSpPr>
        <p:sp>
          <p:nvSpPr>
            <p:cNvPr id="47113" name="Oval 9"/>
            <p:cNvSpPr>
              <a:spLocks noChangeArrowheads="1"/>
            </p:cNvSpPr>
            <p:nvPr/>
          </p:nvSpPr>
          <p:spPr bwMode="auto">
            <a:xfrm>
              <a:off x="4704" y="1885"/>
              <a:ext cx="127" cy="127"/>
            </a:xfrm>
            <a:prstGeom prst="ellipse">
              <a:avLst/>
            </a:prstGeom>
            <a:solidFill>
              <a:schemeClr val="tx2"/>
            </a:solidFill>
            <a:ln w="9525">
              <a:noFill/>
              <a:round/>
              <a:headEnd/>
              <a:tailEnd/>
            </a:ln>
            <a:effectLst/>
          </p:spPr>
          <p:txBody>
            <a:bodyPr wrap="none" anchor="ctr"/>
            <a:lstStyle/>
            <a:p>
              <a:endParaRPr lang="en-US"/>
            </a:p>
          </p:txBody>
        </p:sp>
        <p:sp>
          <p:nvSpPr>
            <p:cNvPr id="47114" name="Oval 10"/>
            <p:cNvSpPr>
              <a:spLocks noChangeArrowheads="1"/>
            </p:cNvSpPr>
            <p:nvPr/>
          </p:nvSpPr>
          <p:spPr bwMode="auto">
            <a:xfrm>
              <a:off x="4883" y="1885"/>
              <a:ext cx="127" cy="127"/>
            </a:xfrm>
            <a:prstGeom prst="ellipse">
              <a:avLst/>
            </a:prstGeom>
            <a:solidFill>
              <a:schemeClr val="tx2"/>
            </a:solidFill>
            <a:ln w="9525">
              <a:noFill/>
              <a:round/>
              <a:headEnd/>
              <a:tailEnd/>
            </a:ln>
            <a:effectLst/>
          </p:spPr>
          <p:txBody>
            <a:bodyPr wrap="none" anchor="ctr"/>
            <a:lstStyle/>
            <a:p>
              <a:endParaRPr lang="en-US"/>
            </a:p>
          </p:txBody>
        </p:sp>
        <p:sp>
          <p:nvSpPr>
            <p:cNvPr id="47115" name="Oval 11"/>
            <p:cNvSpPr>
              <a:spLocks noChangeArrowheads="1"/>
            </p:cNvSpPr>
            <p:nvPr/>
          </p:nvSpPr>
          <p:spPr bwMode="auto">
            <a:xfrm>
              <a:off x="5062" y="1885"/>
              <a:ext cx="127" cy="127"/>
            </a:xfrm>
            <a:prstGeom prst="ellipse">
              <a:avLst/>
            </a:prstGeom>
            <a:solidFill>
              <a:schemeClr val="tx2"/>
            </a:solidFill>
            <a:ln w="9525">
              <a:noFill/>
              <a:round/>
              <a:headEnd/>
              <a:tailEnd/>
            </a:ln>
            <a:effectLst/>
          </p:spPr>
          <p:txBody>
            <a:bodyPr wrap="none" anchor="ctr"/>
            <a:lstStyle/>
            <a:p>
              <a:endParaRPr lang="en-US"/>
            </a:p>
          </p:txBody>
        </p:sp>
        <p:sp>
          <p:nvSpPr>
            <p:cNvPr id="47116" name="Oval 12"/>
            <p:cNvSpPr>
              <a:spLocks noChangeArrowheads="1"/>
            </p:cNvSpPr>
            <p:nvPr/>
          </p:nvSpPr>
          <p:spPr bwMode="auto">
            <a:xfrm>
              <a:off x="4704" y="2064"/>
              <a:ext cx="127" cy="127"/>
            </a:xfrm>
            <a:prstGeom prst="ellipse">
              <a:avLst/>
            </a:prstGeom>
            <a:solidFill>
              <a:schemeClr val="tx2"/>
            </a:solidFill>
            <a:ln w="9525">
              <a:noFill/>
              <a:round/>
              <a:headEnd/>
              <a:tailEnd/>
            </a:ln>
            <a:effectLst/>
          </p:spPr>
          <p:txBody>
            <a:bodyPr wrap="none" anchor="ctr"/>
            <a:lstStyle/>
            <a:p>
              <a:endParaRPr lang="en-US"/>
            </a:p>
          </p:txBody>
        </p:sp>
        <p:sp>
          <p:nvSpPr>
            <p:cNvPr id="47117" name="Oval 13"/>
            <p:cNvSpPr>
              <a:spLocks noChangeArrowheads="1"/>
            </p:cNvSpPr>
            <p:nvPr/>
          </p:nvSpPr>
          <p:spPr bwMode="auto">
            <a:xfrm>
              <a:off x="4883" y="2064"/>
              <a:ext cx="127" cy="127"/>
            </a:xfrm>
            <a:prstGeom prst="ellipse">
              <a:avLst/>
            </a:prstGeom>
            <a:solidFill>
              <a:schemeClr val="tx2"/>
            </a:solidFill>
            <a:ln w="9525">
              <a:noFill/>
              <a:round/>
              <a:headEnd/>
              <a:tailEnd/>
            </a:ln>
            <a:effectLst/>
          </p:spPr>
          <p:txBody>
            <a:bodyPr wrap="none" anchor="ctr"/>
            <a:lstStyle/>
            <a:p>
              <a:endParaRPr lang="en-US"/>
            </a:p>
          </p:txBody>
        </p:sp>
        <p:sp>
          <p:nvSpPr>
            <p:cNvPr id="47118" name="Oval 14"/>
            <p:cNvSpPr>
              <a:spLocks noChangeArrowheads="1"/>
            </p:cNvSpPr>
            <p:nvPr/>
          </p:nvSpPr>
          <p:spPr bwMode="auto">
            <a:xfrm>
              <a:off x="5062" y="2064"/>
              <a:ext cx="127" cy="127"/>
            </a:xfrm>
            <a:prstGeom prst="ellipse">
              <a:avLst/>
            </a:prstGeom>
            <a:solidFill>
              <a:schemeClr val="tx2"/>
            </a:solidFill>
            <a:ln w="9525">
              <a:noFill/>
              <a:round/>
              <a:headEnd/>
              <a:tailEnd/>
            </a:ln>
            <a:effectLst/>
          </p:spPr>
          <p:txBody>
            <a:bodyPr wrap="none" anchor="ctr"/>
            <a:lstStyle/>
            <a:p>
              <a:endParaRPr lang="en-US"/>
            </a:p>
          </p:txBody>
        </p:sp>
        <p:sp>
          <p:nvSpPr>
            <p:cNvPr id="47119" name="Oval 15"/>
            <p:cNvSpPr>
              <a:spLocks noChangeArrowheads="1"/>
            </p:cNvSpPr>
            <p:nvPr/>
          </p:nvSpPr>
          <p:spPr bwMode="auto">
            <a:xfrm>
              <a:off x="5241" y="2064"/>
              <a:ext cx="127" cy="127"/>
            </a:xfrm>
            <a:prstGeom prst="ellipse">
              <a:avLst/>
            </a:prstGeom>
            <a:solidFill>
              <a:schemeClr val="accent2"/>
            </a:solidFill>
            <a:ln w="9525">
              <a:noFill/>
              <a:round/>
              <a:headEnd/>
              <a:tailEnd/>
            </a:ln>
            <a:effectLst/>
          </p:spPr>
          <p:txBody>
            <a:bodyPr wrap="none" anchor="ctr"/>
            <a:lstStyle/>
            <a:p>
              <a:endParaRPr lang="en-US"/>
            </a:p>
          </p:txBody>
        </p:sp>
        <p:sp>
          <p:nvSpPr>
            <p:cNvPr id="47120" name="Oval 16"/>
            <p:cNvSpPr>
              <a:spLocks noChangeArrowheads="1"/>
            </p:cNvSpPr>
            <p:nvPr/>
          </p:nvSpPr>
          <p:spPr bwMode="auto">
            <a:xfrm>
              <a:off x="4704" y="2243"/>
              <a:ext cx="127" cy="127"/>
            </a:xfrm>
            <a:prstGeom prst="ellipse">
              <a:avLst/>
            </a:prstGeom>
            <a:solidFill>
              <a:schemeClr val="tx2"/>
            </a:solidFill>
            <a:ln w="9525">
              <a:noFill/>
              <a:round/>
              <a:headEnd/>
              <a:tailEnd/>
            </a:ln>
            <a:effectLst/>
          </p:spPr>
          <p:txBody>
            <a:bodyPr wrap="none" anchor="ctr"/>
            <a:lstStyle/>
            <a:p>
              <a:endParaRPr lang="en-US"/>
            </a:p>
          </p:txBody>
        </p:sp>
        <p:sp>
          <p:nvSpPr>
            <p:cNvPr id="47121" name="Oval 17"/>
            <p:cNvSpPr>
              <a:spLocks noChangeArrowheads="1"/>
            </p:cNvSpPr>
            <p:nvPr/>
          </p:nvSpPr>
          <p:spPr bwMode="auto">
            <a:xfrm>
              <a:off x="4883" y="2243"/>
              <a:ext cx="127" cy="127"/>
            </a:xfrm>
            <a:prstGeom prst="ellipse">
              <a:avLst/>
            </a:prstGeom>
            <a:solidFill>
              <a:schemeClr val="tx2"/>
            </a:solidFill>
            <a:ln w="9525">
              <a:noFill/>
              <a:round/>
              <a:headEnd/>
              <a:tailEnd/>
            </a:ln>
            <a:effectLst/>
          </p:spPr>
          <p:txBody>
            <a:bodyPr wrap="none" anchor="ctr"/>
            <a:lstStyle/>
            <a:p>
              <a:endParaRPr lang="en-US"/>
            </a:p>
          </p:txBody>
        </p:sp>
        <p:sp>
          <p:nvSpPr>
            <p:cNvPr id="47122" name="Oval 18"/>
            <p:cNvSpPr>
              <a:spLocks noChangeArrowheads="1"/>
            </p:cNvSpPr>
            <p:nvPr/>
          </p:nvSpPr>
          <p:spPr bwMode="auto">
            <a:xfrm>
              <a:off x="5062" y="2243"/>
              <a:ext cx="127" cy="127"/>
            </a:xfrm>
            <a:prstGeom prst="ellipse">
              <a:avLst/>
            </a:prstGeom>
            <a:solidFill>
              <a:schemeClr val="accent2"/>
            </a:solidFill>
            <a:ln w="9525">
              <a:noFill/>
              <a:round/>
              <a:headEnd/>
              <a:tailEnd/>
            </a:ln>
            <a:effectLst/>
          </p:spPr>
          <p:txBody>
            <a:bodyPr wrap="none" anchor="ctr"/>
            <a:lstStyle/>
            <a:p>
              <a:endParaRPr lang="en-US"/>
            </a:p>
          </p:txBody>
        </p:sp>
        <p:sp>
          <p:nvSpPr>
            <p:cNvPr id="47123" name="Oval 19"/>
            <p:cNvSpPr>
              <a:spLocks noChangeArrowheads="1"/>
            </p:cNvSpPr>
            <p:nvPr/>
          </p:nvSpPr>
          <p:spPr bwMode="auto">
            <a:xfrm>
              <a:off x="5241" y="2243"/>
              <a:ext cx="127" cy="127"/>
            </a:xfrm>
            <a:prstGeom prst="ellipse">
              <a:avLst/>
            </a:prstGeom>
            <a:solidFill>
              <a:schemeClr val="accent2"/>
            </a:solidFill>
            <a:ln w="9525">
              <a:noFill/>
              <a:round/>
              <a:headEnd/>
              <a:tailEnd/>
            </a:ln>
            <a:effectLst/>
          </p:spPr>
          <p:txBody>
            <a:bodyPr wrap="none" anchor="ctr"/>
            <a:lstStyle/>
            <a:p>
              <a:endParaRPr lang="en-US"/>
            </a:p>
          </p:txBody>
        </p:sp>
        <p:sp>
          <p:nvSpPr>
            <p:cNvPr id="47124" name="Oval 20"/>
            <p:cNvSpPr>
              <a:spLocks noChangeArrowheads="1"/>
            </p:cNvSpPr>
            <p:nvPr/>
          </p:nvSpPr>
          <p:spPr bwMode="auto">
            <a:xfrm>
              <a:off x="5420" y="2243"/>
              <a:ext cx="127" cy="127"/>
            </a:xfrm>
            <a:prstGeom prst="ellipse">
              <a:avLst/>
            </a:prstGeom>
            <a:solidFill>
              <a:schemeClr val="accent1"/>
            </a:solidFill>
            <a:ln w="9525">
              <a:noFill/>
              <a:round/>
              <a:headEnd/>
              <a:tailEnd/>
            </a:ln>
            <a:effectLst/>
          </p:spPr>
          <p:txBody>
            <a:bodyPr wrap="none" anchor="ctr"/>
            <a:lstStyle/>
            <a:p>
              <a:endParaRPr lang="en-US"/>
            </a:p>
          </p:txBody>
        </p:sp>
        <p:sp>
          <p:nvSpPr>
            <p:cNvPr id="47125" name="Oval 21"/>
            <p:cNvSpPr>
              <a:spLocks noChangeArrowheads="1"/>
            </p:cNvSpPr>
            <p:nvPr/>
          </p:nvSpPr>
          <p:spPr bwMode="auto">
            <a:xfrm>
              <a:off x="4704" y="2421"/>
              <a:ext cx="127" cy="128"/>
            </a:xfrm>
            <a:prstGeom prst="ellipse">
              <a:avLst/>
            </a:prstGeom>
            <a:solidFill>
              <a:schemeClr val="tx2"/>
            </a:solidFill>
            <a:ln w="9525">
              <a:noFill/>
              <a:round/>
              <a:headEnd/>
              <a:tailEnd/>
            </a:ln>
            <a:effectLst/>
          </p:spPr>
          <p:txBody>
            <a:bodyPr wrap="none" anchor="ctr"/>
            <a:lstStyle/>
            <a:p>
              <a:endParaRPr lang="en-US"/>
            </a:p>
          </p:txBody>
        </p:sp>
        <p:sp>
          <p:nvSpPr>
            <p:cNvPr id="47126" name="Oval 22"/>
            <p:cNvSpPr>
              <a:spLocks noChangeArrowheads="1"/>
            </p:cNvSpPr>
            <p:nvPr/>
          </p:nvSpPr>
          <p:spPr bwMode="auto">
            <a:xfrm>
              <a:off x="4883" y="2421"/>
              <a:ext cx="127" cy="128"/>
            </a:xfrm>
            <a:prstGeom prst="ellipse">
              <a:avLst/>
            </a:prstGeom>
            <a:solidFill>
              <a:schemeClr val="accent2"/>
            </a:solidFill>
            <a:ln w="9525">
              <a:noFill/>
              <a:round/>
              <a:headEnd/>
              <a:tailEnd/>
            </a:ln>
            <a:effectLst/>
          </p:spPr>
          <p:txBody>
            <a:bodyPr wrap="none" anchor="ctr"/>
            <a:lstStyle/>
            <a:p>
              <a:endParaRPr lang="en-US"/>
            </a:p>
          </p:txBody>
        </p:sp>
        <p:sp>
          <p:nvSpPr>
            <p:cNvPr id="47127" name="Oval 23"/>
            <p:cNvSpPr>
              <a:spLocks noChangeArrowheads="1"/>
            </p:cNvSpPr>
            <p:nvPr/>
          </p:nvSpPr>
          <p:spPr bwMode="auto">
            <a:xfrm>
              <a:off x="5062" y="2421"/>
              <a:ext cx="127" cy="128"/>
            </a:xfrm>
            <a:prstGeom prst="ellipse">
              <a:avLst/>
            </a:prstGeom>
            <a:solidFill>
              <a:schemeClr val="accent2"/>
            </a:solidFill>
            <a:ln w="9525">
              <a:noFill/>
              <a:round/>
              <a:headEnd/>
              <a:tailEnd/>
            </a:ln>
            <a:effectLst/>
          </p:spPr>
          <p:txBody>
            <a:bodyPr wrap="none" anchor="ctr"/>
            <a:lstStyle/>
            <a:p>
              <a:endParaRPr lang="en-US"/>
            </a:p>
          </p:txBody>
        </p:sp>
        <p:sp>
          <p:nvSpPr>
            <p:cNvPr id="47128" name="Oval 24"/>
            <p:cNvSpPr>
              <a:spLocks noChangeArrowheads="1"/>
            </p:cNvSpPr>
            <p:nvPr/>
          </p:nvSpPr>
          <p:spPr bwMode="auto">
            <a:xfrm>
              <a:off x="5241" y="2421"/>
              <a:ext cx="127" cy="128"/>
            </a:xfrm>
            <a:prstGeom prst="ellipse">
              <a:avLst/>
            </a:prstGeom>
            <a:solidFill>
              <a:schemeClr val="accent1"/>
            </a:solidFill>
            <a:ln w="9525">
              <a:noFill/>
              <a:round/>
              <a:headEnd/>
              <a:tailEnd/>
            </a:ln>
            <a:effectLst/>
          </p:spPr>
          <p:txBody>
            <a:bodyPr wrap="none" anchor="ctr"/>
            <a:lstStyle/>
            <a:p>
              <a:endParaRPr lang="en-US"/>
            </a:p>
          </p:txBody>
        </p:sp>
        <p:sp>
          <p:nvSpPr>
            <p:cNvPr id="47129" name="Oval 25"/>
            <p:cNvSpPr>
              <a:spLocks noChangeArrowheads="1"/>
            </p:cNvSpPr>
            <p:nvPr/>
          </p:nvSpPr>
          <p:spPr bwMode="auto">
            <a:xfrm>
              <a:off x="4704" y="2600"/>
              <a:ext cx="127" cy="128"/>
            </a:xfrm>
            <a:prstGeom prst="ellipse">
              <a:avLst/>
            </a:prstGeom>
            <a:solidFill>
              <a:schemeClr val="accent2"/>
            </a:solidFill>
            <a:ln w="9525">
              <a:noFill/>
              <a:round/>
              <a:headEnd/>
              <a:tailEnd/>
            </a:ln>
            <a:effectLst/>
          </p:spPr>
          <p:txBody>
            <a:bodyPr wrap="none" anchor="ctr"/>
            <a:lstStyle/>
            <a:p>
              <a:endParaRPr lang="en-US"/>
            </a:p>
          </p:txBody>
        </p:sp>
        <p:sp>
          <p:nvSpPr>
            <p:cNvPr id="47130" name="Oval 26"/>
            <p:cNvSpPr>
              <a:spLocks noChangeArrowheads="1"/>
            </p:cNvSpPr>
            <p:nvPr/>
          </p:nvSpPr>
          <p:spPr bwMode="auto">
            <a:xfrm>
              <a:off x="4883" y="2600"/>
              <a:ext cx="127" cy="128"/>
            </a:xfrm>
            <a:prstGeom prst="ellipse">
              <a:avLst/>
            </a:prstGeom>
            <a:solidFill>
              <a:schemeClr val="accent2"/>
            </a:solidFill>
            <a:ln w="9525">
              <a:noFill/>
              <a:round/>
              <a:headEnd/>
              <a:tailEnd/>
            </a:ln>
            <a:effectLst/>
          </p:spPr>
          <p:txBody>
            <a:bodyPr wrap="none" anchor="ctr"/>
            <a:lstStyle/>
            <a:p>
              <a:endParaRPr lang="en-US"/>
            </a:p>
          </p:txBody>
        </p:sp>
        <p:sp>
          <p:nvSpPr>
            <p:cNvPr id="47131" name="Oval 27"/>
            <p:cNvSpPr>
              <a:spLocks noChangeArrowheads="1"/>
            </p:cNvSpPr>
            <p:nvPr/>
          </p:nvSpPr>
          <p:spPr bwMode="auto">
            <a:xfrm>
              <a:off x="5062" y="2600"/>
              <a:ext cx="127" cy="128"/>
            </a:xfrm>
            <a:prstGeom prst="ellipse">
              <a:avLst/>
            </a:prstGeom>
            <a:solidFill>
              <a:schemeClr val="accent1"/>
            </a:solidFill>
            <a:ln w="9525">
              <a:noFill/>
              <a:round/>
              <a:headEnd/>
              <a:tailEnd/>
            </a:ln>
            <a:effectLst/>
          </p:spPr>
          <p:txBody>
            <a:bodyPr wrap="none" anchor="ctr"/>
            <a:lstStyle/>
            <a:p>
              <a:endParaRPr lang="en-US"/>
            </a:p>
          </p:txBody>
        </p:sp>
        <p:sp>
          <p:nvSpPr>
            <p:cNvPr id="47132" name="Oval 28"/>
            <p:cNvSpPr>
              <a:spLocks noChangeArrowheads="1"/>
            </p:cNvSpPr>
            <p:nvPr/>
          </p:nvSpPr>
          <p:spPr bwMode="auto">
            <a:xfrm>
              <a:off x="5241" y="2600"/>
              <a:ext cx="127" cy="128"/>
            </a:xfrm>
            <a:prstGeom prst="ellipse">
              <a:avLst/>
            </a:prstGeom>
            <a:solidFill>
              <a:schemeClr val="accent1"/>
            </a:solidFill>
            <a:ln w="9525">
              <a:noFill/>
              <a:round/>
              <a:headEnd/>
              <a:tailEnd/>
            </a:ln>
            <a:effectLst/>
          </p:spPr>
          <p:txBody>
            <a:bodyPr wrap="none" anchor="ctr"/>
            <a:lstStyle/>
            <a:p>
              <a:endParaRPr lang="en-US"/>
            </a:p>
          </p:txBody>
        </p:sp>
        <p:sp>
          <p:nvSpPr>
            <p:cNvPr id="47133" name="Oval 29"/>
            <p:cNvSpPr>
              <a:spLocks noChangeArrowheads="1"/>
            </p:cNvSpPr>
            <p:nvPr/>
          </p:nvSpPr>
          <p:spPr bwMode="auto">
            <a:xfrm>
              <a:off x="5420" y="2600"/>
              <a:ext cx="127" cy="128"/>
            </a:xfrm>
            <a:prstGeom prst="ellipse">
              <a:avLst/>
            </a:prstGeom>
            <a:solidFill>
              <a:schemeClr val="folHlink"/>
            </a:solidFill>
            <a:ln w="9525">
              <a:noFill/>
              <a:round/>
              <a:headEnd/>
              <a:tailEnd/>
            </a:ln>
            <a:effectLst/>
          </p:spPr>
          <p:txBody>
            <a:bodyPr wrap="none" anchor="ctr"/>
            <a:lstStyle/>
            <a:p>
              <a:endParaRPr lang="en-US"/>
            </a:p>
          </p:txBody>
        </p:sp>
        <p:sp>
          <p:nvSpPr>
            <p:cNvPr id="47134" name="Oval 30"/>
            <p:cNvSpPr>
              <a:spLocks noChangeArrowheads="1"/>
            </p:cNvSpPr>
            <p:nvPr/>
          </p:nvSpPr>
          <p:spPr bwMode="auto">
            <a:xfrm>
              <a:off x="4704" y="2779"/>
              <a:ext cx="127" cy="127"/>
            </a:xfrm>
            <a:prstGeom prst="ellipse">
              <a:avLst/>
            </a:prstGeom>
            <a:solidFill>
              <a:schemeClr val="accent2"/>
            </a:solidFill>
            <a:ln w="9525">
              <a:noFill/>
              <a:round/>
              <a:headEnd/>
              <a:tailEnd/>
            </a:ln>
            <a:effectLst/>
          </p:spPr>
          <p:txBody>
            <a:bodyPr wrap="none" anchor="ctr"/>
            <a:lstStyle/>
            <a:p>
              <a:endParaRPr lang="en-US"/>
            </a:p>
          </p:txBody>
        </p:sp>
        <p:sp>
          <p:nvSpPr>
            <p:cNvPr id="47135" name="Oval 31"/>
            <p:cNvSpPr>
              <a:spLocks noChangeArrowheads="1"/>
            </p:cNvSpPr>
            <p:nvPr/>
          </p:nvSpPr>
          <p:spPr bwMode="auto">
            <a:xfrm>
              <a:off x="4883" y="2779"/>
              <a:ext cx="127" cy="127"/>
            </a:xfrm>
            <a:prstGeom prst="ellipse">
              <a:avLst/>
            </a:prstGeom>
            <a:solidFill>
              <a:schemeClr val="accent1"/>
            </a:solidFill>
            <a:ln w="9525">
              <a:noFill/>
              <a:round/>
              <a:headEnd/>
              <a:tailEnd/>
            </a:ln>
            <a:effectLst/>
          </p:spPr>
          <p:txBody>
            <a:bodyPr wrap="none" anchor="ctr"/>
            <a:lstStyle/>
            <a:p>
              <a:endParaRPr lang="en-US"/>
            </a:p>
          </p:txBody>
        </p:sp>
        <p:sp>
          <p:nvSpPr>
            <p:cNvPr id="47136" name="Oval 32"/>
            <p:cNvSpPr>
              <a:spLocks noChangeArrowheads="1"/>
            </p:cNvSpPr>
            <p:nvPr/>
          </p:nvSpPr>
          <p:spPr bwMode="auto">
            <a:xfrm>
              <a:off x="5062" y="2779"/>
              <a:ext cx="127" cy="127"/>
            </a:xfrm>
            <a:prstGeom prst="ellipse">
              <a:avLst/>
            </a:prstGeom>
            <a:solidFill>
              <a:schemeClr val="accent1"/>
            </a:solidFill>
            <a:ln w="9525">
              <a:noFill/>
              <a:round/>
              <a:headEnd/>
              <a:tailEnd/>
            </a:ln>
            <a:effectLst/>
          </p:spPr>
          <p:txBody>
            <a:bodyPr wrap="none" anchor="ctr"/>
            <a:lstStyle/>
            <a:p>
              <a:endParaRPr lang="en-US"/>
            </a:p>
          </p:txBody>
        </p:sp>
        <p:sp>
          <p:nvSpPr>
            <p:cNvPr id="47137" name="Oval 33"/>
            <p:cNvSpPr>
              <a:spLocks noChangeArrowheads="1"/>
            </p:cNvSpPr>
            <p:nvPr/>
          </p:nvSpPr>
          <p:spPr bwMode="auto">
            <a:xfrm>
              <a:off x="5241" y="2779"/>
              <a:ext cx="127" cy="127"/>
            </a:xfrm>
            <a:prstGeom prst="ellipse">
              <a:avLst/>
            </a:prstGeom>
            <a:solidFill>
              <a:schemeClr val="folHlink"/>
            </a:solidFill>
            <a:ln w="9525">
              <a:noFill/>
              <a:round/>
              <a:headEnd/>
              <a:tailEnd/>
            </a:ln>
            <a:effectLst/>
          </p:spPr>
          <p:txBody>
            <a:bodyPr wrap="none" anchor="ctr"/>
            <a:lstStyle/>
            <a:p>
              <a:endParaRPr lang="en-US"/>
            </a:p>
          </p:txBody>
        </p:sp>
        <p:sp>
          <p:nvSpPr>
            <p:cNvPr id="47138" name="Oval 34"/>
            <p:cNvSpPr>
              <a:spLocks noChangeArrowheads="1"/>
            </p:cNvSpPr>
            <p:nvPr/>
          </p:nvSpPr>
          <p:spPr bwMode="auto">
            <a:xfrm>
              <a:off x="4704" y="2958"/>
              <a:ext cx="127" cy="127"/>
            </a:xfrm>
            <a:prstGeom prst="ellipse">
              <a:avLst/>
            </a:prstGeom>
            <a:solidFill>
              <a:schemeClr val="accent1"/>
            </a:solidFill>
            <a:ln w="9525">
              <a:noFill/>
              <a:round/>
              <a:headEnd/>
              <a:tailEnd/>
            </a:ln>
            <a:effectLst/>
          </p:spPr>
          <p:txBody>
            <a:bodyPr wrap="none" anchor="ctr"/>
            <a:lstStyle/>
            <a:p>
              <a:endParaRPr lang="en-US"/>
            </a:p>
          </p:txBody>
        </p:sp>
        <p:sp>
          <p:nvSpPr>
            <p:cNvPr id="47139" name="Oval 35"/>
            <p:cNvSpPr>
              <a:spLocks noChangeArrowheads="1"/>
            </p:cNvSpPr>
            <p:nvPr/>
          </p:nvSpPr>
          <p:spPr bwMode="auto">
            <a:xfrm>
              <a:off x="4883" y="2958"/>
              <a:ext cx="127" cy="127"/>
            </a:xfrm>
            <a:prstGeom prst="ellipse">
              <a:avLst/>
            </a:prstGeom>
            <a:solidFill>
              <a:schemeClr val="accent1"/>
            </a:solidFill>
            <a:ln w="9525">
              <a:noFill/>
              <a:round/>
              <a:headEnd/>
              <a:tailEnd/>
            </a:ln>
            <a:effectLst/>
          </p:spPr>
          <p:txBody>
            <a:bodyPr wrap="none" anchor="ctr"/>
            <a:lstStyle/>
            <a:p>
              <a:endParaRPr lang="en-US"/>
            </a:p>
          </p:txBody>
        </p:sp>
        <p:sp>
          <p:nvSpPr>
            <p:cNvPr id="47140" name="Oval 36"/>
            <p:cNvSpPr>
              <a:spLocks noChangeArrowheads="1"/>
            </p:cNvSpPr>
            <p:nvPr/>
          </p:nvSpPr>
          <p:spPr bwMode="auto">
            <a:xfrm>
              <a:off x="5062" y="2958"/>
              <a:ext cx="127" cy="127"/>
            </a:xfrm>
            <a:prstGeom prst="ellipse">
              <a:avLst/>
            </a:prstGeom>
            <a:solidFill>
              <a:schemeClr val="folHlink"/>
            </a:solidFill>
            <a:ln w="9525">
              <a:noFill/>
              <a:round/>
              <a:headEnd/>
              <a:tailEnd/>
            </a:ln>
            <a:effectLst/>
          </p:spPr>
          <p:txBody>
            <a:bodyPr wrap="none" anchor="ctr"/>
            <a:lstStyle/>
            <a:p>
              <a:endParaRPr lang="en-US"/>
            </a:p>
          </p:txBody>
        </p:sp>
        <p:sp>
          <p:nvSpPr>
            <p:cNvPr id="47141" name="Oval 37"/>
            <p:cNvSpPr>
              <a:spLocks noChangeArrowheads="1"/>
            </p:cNvSpPr>
            <p:nvPr/>
          </p:nvSpPr>
          <p:spPr bwMode="auto">
            <a:xfrm>
              <a:off x="5241" y="2958"/>
              <a:ext cx="127" cy="127"/>
            </a:xfrm>
            <a:prstGeom prst="ellipse">
              <a:avLst/>
            </a:prstGeom>
            <a:solidFill>
              <a:schemeClr val="folHlink"/>
            </a:solidFill>
            <a:ln w="9525">
              <a:noFill/>
              <a:round/>
              <a:headEnd/>
              <a:tailEnd/>
            </a:ln>
            <a:effectLst/>
          </p:spPr>
          <p:txBody>
            <a:bodyPr wrap="none" anchor="ctr"/>
            <a:lstStyle/>
            <a:p>
              <a:endParaRPr lang="en-US"/>
            </a:p>
          </p:txBody>
        </p:sp>
        <p:sp>
          <p:nvSpPr>
            <p:cNvPr id="47142" name="Oval 38"/>
            <p:cNvSpPr>
              <a:spLocks noChangeArrowheads="1"/>
            </p:cNvSpPr>
            <p:nvPr/>
          </p:nvSpPr>
          <p:spPr bwMode="auto">
            <a:xfrm>
              <a:off x="4883" y="3137"/>
              <a:ext cx="127" cy="127"/>
            </a:xfrm>
            <a:prstGeom prst="ellipse">
              <a:avLst/>
            </a:prstGeom>
            <a:solidFill>
              <a:schemeClr val="folHlink"/>
            </a:solidFill>
            <a:ln w="9525">
              <a:noFill/>
              <a:round/>
              <a:headEnd/>
              <a:tailEnd/>
            </a:ln>
            <a:effectLst/>
          </p:spPr>
          <p:txBody>
            <a:bodyPr wrap="none" anchor="ctr"/>
            <a:lstStyle/>
            <a:p>
              <a:endParaRPr lang="en-US"/>
            </a:p>
          </p:txBody>
        </p:sp>
        <p:sp>
          <p:nvSpPr>
            <p:cNvPr id="47143" name="Oval 39"/>
            <p:cNvSpPr>
              <a:spLocks noChangeArrowheads="1"/>
            </p:cNvSpPr>
            <p:nvPr/>
          </p:nvSpPr>
          <p:spPr bwMode="auto">
            <a:xfrm>
              <a:off x="5241" y="3137"/>
              <a:ext cx="127" cy="127"/>
            </a:xfrm>
            <a:prstGeom prst="ellipse">
              <a:avLst/>
            </a:prstGeom>
            <a:solidFill>
              <a:schemeClr val="folHlink"/>
            </a:solidFill>
            <a:ln w="9525">
              <a:noFill/>
              <a:round/>
              <a:headEnd/>
              <a:tailEnd/>
            </a:ln>
            <a:effectLst/>
          </p:spPr>
          <p:txBody>
            <a:bodyPr wrap="none" anchor="ctr"/>
            <a:lstStyle/>
            <a:p>
              <a:endParaRPr lang="en-US"/>
            </a:p>
          </p:txBody>
        </p:sp>
      </p:grpSp>
      <p:sp>
        <p:nvSpPr>
          <p:cNvPr id="47144" name="Line 40"/>
          <p:cNvSpPr>
            <a:spLocks noChangeShapeType="1"/>
          </p:cNvSpPr>
          <p:nvPr/>
        </p:nvSpPr>
        <p:spPr bwMode="auto">
          <a:xfrm>
            <a:off x="304800" y="2819400"/>
            <a:ext cx="8229600" cy="0"/>
          </a:xfrm>
          <a:prstGeom prst="line">
            <a:avLst/>
          </a:prstGeom>
          <a:noFill/>
          <a:ln w="6350">
            <a:solidFill>
              <a:schemeClr val="tx1"/>
            </a:solidFill>
            <a:round/>
            <a:headEnd/>
            <a:tailEnd/>
          </a:ln>
          <a:effectLst/>
        </p:spPr>
        <p:txBody>
          <a:bodyPr/>
          <a:lstStyle/>
          <a:p>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96F645C8-4A15-40CD-809C-C5D3E0A1125F}" type="slidenum">
              <a:rPr lang="en-US" altLang="en-US"/>
              <a:pPr/>
              <a:t>‹#›</a:t>
            </a:fld>
            <a:endParaRPr lang="en-US" altLang="en-US"/>
          </a:p>
        </p:txBody>
      </p:sp>
      <p:cxnSp>
        <p:nvCxnSpPr>
          <p:cNvPr id="8" name="Straight Connector 7"/>
          <p:cNvCxnSpPr/>
          <p:nvPr userDrawn="1"/>
        </p:nvCxnSpPr>
        <p:spPr bwMode="auto">
          <a:xfrm>
            <a:off x="-76200" y="838200"/>
            <a:ext cx="7924800" cy="0"/>
          </a:xfrm>
          <a:prstGeom prst="line">
            <a:avLst/>
          </a:prstGeom>
          <a:noFill/>
          <a:ln w="28575" cap="flat" cmpd="sng" algn="ctr">
            <a:solidFill>
              <a:schemeClr val="tx1"/>
            </a:solidFill>
            <a:prstDash val="solid"/>
            <a:round/>
            <a:headEnd type="none" w="med" len="med"/>
            <a:tailEnd type="none" w="med" len="med"/>
          </a:ln>
          <a:effectLst/>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D4682238-9458-4D21-B635-2F0783EE5BB0}" type="slidenum">
              <a:rPr lang="en-US" altLang="en-US"/>
              <a:pPr/>
              <a:t>‹#›</a:t>
            </a:fld>
            <a:endParaRPr lang="en-US"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43000" y="1524000"/>
            <a:ext cx="3619500" cy="4411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14900" y="1524000"/>
            <a:ext cx="3619500" cy="4411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DBA0E949-9479-4A42-8676-BB8A32BA8D91}" type="slidenum">
              <a:rPr lang="en-US" altLang="en-US"/>
              <a:pPr/>
              <a:t>‹#›</a:t>
            </a:fld>
            <a:endParaRPr lang="en-US"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A749C83F-5DF8-42B1-9DF0-17DD265B4177}" type="slidenum">
              <a:rPr lang="en-US" altLang="en-US"/>
              <a:pPr/>
              <a:t>‹#›</a:t>
            </a:fld>
            <a:endParaRPr lang="en-US"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EA236EF6-7F4A-40D6-9C15-9C54E2E180B4}" type="slidenum">
              <a:rPr lang="en-US" altLang="en-US"/>
              <a:pPr/>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1D84AC9B-EE90-48A9-A826-1E7310E2A90D}" type="slidenum">
              <a:rPr lang="en-US" altLang="en-US"/>
              <a:pPr/>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5EAF9360-CB69-4E87-A70C-DFC27CD743F8}" type="slidenum">
              <a:rPr lang="en-US" altLang="en-US"/>
              <a:pPr/>
              <a:t>‹#›</a:t>
            </a:fld>
            <a:endParaRPr lang="en-US"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0E44DA6A-372C-4B64-85A9-040339F64450}" type="slidenum">
              <a:rPr lang="en-US" altLang="en-US"/>
              <a:pPr/>
              <a:t>‹#›</a:t>
            </a:fld>
            <a:endParaRPr lang="en-US"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D17A482A-34FB-4863-8368-58B9979F8804}" type="slidenum">
              <a:rPr lang="en-US" altLang="en-US"/>
              <a:pPr/>
              <a:t>‹#›</a:t>
            </a:fld>
            <a:endParaRPr lang="en-U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57950" y="228600"/>
            <a:ext cx="2076450" cy="57070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228600"/>
            <a:ext cx="6076950" cy="57070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9FD57628-F789-4438-9D74-7984672F932D}" type="slidenum">
              <a:rPr lang="en-US" altLang="en-US"/>
              <a:pPr/>
              <a:t>‹#›</a:t>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Line 2"/>
          <p:cNvSpPr>
            <a:spLocks noChangeShapeType="1"/>
          </p:cNvSpPr>
          <p:nvPr/>
        </p:nvSpPr>
        <p:spPr bwMode="auto">
          <a:xfrm>
            <a:off x="7962900" y="152400"/>
            <a:ext cx="0" cy="1524000"/>
          </a:xfrm>
          <a:prstGeom prst="line">
            <a:avLst/>
          </a:prstGeom>
          <a:noFill/>
          <a:ln w="9525">
            <a:solidFill>
              <a:schemeClr val="tx1"/>
            </a:solidFill>
            <a:round/>
            <a:headEnd/>
            <a:tailEnd/>
          </a:ln>
          <a:effectLst/>
        </p:spPr>
        <p:txBody>
          <a:bodyPr/>
          <a:lstStyle/>
          <a:p>
            <a:endParaRPr lang="en-US"/>
          </a:p>
        </p:txBody>
      </p:sp>
      <p:sp>
        <p:nvSpPr>
          <p:cNvPr id="46083" name="Rectangle 3"/>
          <p:cNvSpPr>
            <a:spLocks noGrp="1" noChangeArrowheads="1"/>
          </p:cNvSpPr>
          <p:nvPr>
            <p:ph type="title"/>
          </p:nvPr>
        </p:nvSpPr>
        <p:spPr bwMode="auto">
          <a:xfrm>
            <a:off x="228600" y="228600"/>
            <a:ext cx="7696200" cy="1295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46084" name="Rectangle 4"/>
          <p:cNvSpPr>
            <a:spLocks noGrp="1" noChangeArrowheads="1"/>
          </p:cNvSpPr>
          <p:nvPr>
            <p:ph type="body" idx="1"/>
          </p:nvPr>
        </p:nvSpPr>
        <p:spPr bwMode="auto">
          <a:xfrm>
            <a:off x="1143000" y="1524000"/>
            <a:ext cx="7391400" cy="4411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6085" name="Rectangle 5"/>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ClrTx/>
              <a:buSzTx/>
              <a:buFontTx/>
              <a:buNone/>
              <a:defRPr sz="1000"/>
            </a:lvl1pPr>
          </a:lstStyle>
          <a:p>
            <a:endParaRPr lang="en-US" altLang="en-US"/>
          </a:p>
        </p:txBody>
      </p:sp>
      <p:sp>
        <p:nvSpPr>
          <p:cNvPr id="46086" name="Rectangle 6"/>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buClrTx/>
              <a:buSzTx/>
              <a:buFontTx/>
              <a:buNone/>
              <a:defRPr sz="1000"/>
            </a:lvl1pPr>
          </a:lstStyle>
          <a:p>
            <a:endParaRPr lang="en-US" altLang="en-US"/>
          </a:p>
        </p:txBody>
      </p:sp>
      <p:sp>
        <p:nvSpPr>
          <p:cNvPr id="46087" name="Rectangle 7"/>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ClrTx/>
              <a:buSzTx/>
              <a:buFontTx/>
              <a:buNone/>
              <a:defRPr sz="1000"/>
            </a:lvl1pPr>
          </a:lstStyle>
          <a:p>
            <a:fld id="{A35A0130-EF2F-4E0A-839C-2EA8981B314D}" type="slidenum">
              <a:rPr lang="en-US" altLang="en-US"/>
              <a:pPr/>
              <a:t>‹#›</a:t>
            </a:fld>
            <a:endParaRPr lang="en-US" altLang="en-US"/>
          </a:p>
        </p:txBody>
      </p:sp>
      <p:grpSp>
        <p:nvGrpSpPr>
          <p:cNvPr id="46088" name="Group 8"/>
          <p:cNvGrpSpPr>
            <a:grpSpLocks/>
          </p:cNvGrpSpPr>
          <p:nvPr/>
        </p:nvGrpSpPr>
        <p:grpSpPr bwMode="auto">
          <a:xfrm>
            <a:off x="8153400" y="152400"/>
            <a:ext cx="792163" cy="1295400"/>
            <a:chOff x="5136" y="960"/>
            <a:chExt cx="528" cy="864"/>
          </a:xfrm>
        </p:grpSpPr>
        <p:sp>
          <p:nvSpPr>
            <p:cNvPr id="46089" name="Oval 9"/>
            <p:cNvSpPr>
              <a:spLocks noChangeArrowheads="1"/>
            </p:cNvSpPr>
            <p:nvPr/>
          </p:nvSpPr>
          <p:spPr bwMode="auto">
            <a:xfrm>
              <a:off x="5136" y="960"/>
              <a:ext cx="80" cy="80"/>
            </a:xfrm>
            <a:prstGeom prst="ellipse">
              <a:avLst/>
            </a:prstGeom>
            <a:solidFill>
              <a:schemeClr val="tx2"/>
            </a:solidFill>
            <a:ln w="9525">
              <a:noFill/>
              <a:round/>
              <a:headEnd/>
              <a:tailEnd/>
            </a:ln>
            <a:effectLst/>
          </p:spPr>
          <p:txBody>
            <a:bodyPr wrap="none" anchor="ctr"/>
            <a:lstStyle/>
            <a:p>
              <a:endParaRPr lang="en-US"/>
            </a:p>
          </p:txBody>
        </p:sp>
        <p:sp>
          <p:nvSpPr>
            <p:cNvPr id="46090" name="Oval 10"/>
            <p:cNvSpPr>
              <a:spLocks noChangeArrowheads="1"/>
            </p:cNvSpPr>
            <p:nvPr/>
          </p:nvSpPr>
          <p:spPr bwMode="auto">
            <a:xfrm>
              <a:off x="5248" y="960"/>
              <a:ext cx="80" cy="80"/>
            </a:xfrm>
            <a:prstGeom prst="ellipse">
              <a:avLst/>
            </a:prstGeom>
            <a:solidFill>
              <a:schemeClr val="tx2"/>
            </a:solidFill>
            <a:ln w="9525">
              <a:noFill/>
              <a:round/>
              <a:headEnd/>
              <a:tailEnd/>
            </a:ln>
            <a:effectLst/>
          </p:spPr>
          <p:txBody>
            <a:bodyPr wrap="none" anchor="ctr"/>
            <a:lstStyle/>
            <a:p>
              <a:endParaRPr lang="en-US"/>
            </a:p>
          </p:txBody>
        </p:sp>
        <p:sp>
          <p:nvSpPr>
            <p:cNvPr id="46091" name="Oval 11"/>
            <p:cNvSpPr>
              <a:spLocks noChangeArrowheads="1"/>
            </p:cNvSpPr>
            <p:nvPr/>
          </p:nvSpPr>
          <p:spPr bwMode="auto">
            <a:xfrm>
              <a:off x="5360" y="960"/>
              <a:ext cx="80" cy="80"/>
            </a:xfrm>
            <a:prstGeom prst="ellipse">
              <a:avLst/>
            </a:prstGeom>
            <a:solidFill>
              <a:schemeClr val="tx2"/>
            </a:solidFill>
            <a:ln w="9525">
              <a:noFill/>
              <a:round/>
              <a:headEnd/>
              <a:tailEnd/>
            </a:ln>
            <a:effectLst/>
          </p:spPr>
          <p:txBody>
            <a:bodyPr wrap="none" anchor="ctr"/>
            <a:lstStyle/>
            <a:p>
              <a:endParaRPr lang="en-US"/>
            </a:p>
          </p:txBody>
        </p:sp>
        <p:sp>
          <p:nvSpPr>
            <p:cNvPr id="46092" name="Oval 12"/>
            <p:cNvSpPr>
              <a:spLocks noChangeArrowheads="1"/>
            </p:cNvSpPr>
            <p:nvPr/>
          </p:nvSpPr>
          <p:spPr bwMode="auto">
            <a:xfrm>
              <a:off x="5136" y="1072"/>
              <a:ext cx="80" cy="80"/>
            </a:xfrm>
            <a:prstGeom prst="ellipse">
              <a:avLst/>
            </a:prstGeom>
            <a:solidFill>
              <a:schemeClr val="tx2"/>
            </a:solidFill>
            <a:ln w="9525">
              <a:noFill/>
              <a:round/>
              <a:headEnd/>
              <a:tailEnd/>
            </a:ln>
            <a:effectLst/>
          </p:spPr>
          <p:txBody>
            <a:bodyPr wrap="none" anchor="ctr"/>
            <a:lstStyle/>
            <a:p>
              <a:endParaRPr lang="en-US"/>
            </a:p>
          </p:txBody>
        </p:sp>
        <p:sp>
          <p:nvSpPr>
            <p:cNvPr id="46093" name="Oval 13"/>
            <p:cNvSpPr>
              <a:spLocks noChangeArrowheads="1"/>
            </p:cNvSpPr>
            <p:nvPr/>
          </p:nvSpPr>
          <p:spPr bwMode="auto">
            <a:xfrm>
              <a:off x="5248" y="1072"/>
              <a:ext cx="80" cy="80"/>
            </a:xfrm>
            <a:prstGeom prst="ellipse">
              <a:avLst/>
            </a:prstGeom>
            <a:solidFill>
              <a:schemeClr val="tx2"/>
            </a:solidFill>
            <a:ln w="9525">
              <a:noFill/>
              <a:round/>
              <a:headEnd/>
              <a:tailEnd/>
            </a:ln>
            <a:effectLst/>
          </p:spPr>
          <p:txBody>
            <a:bodyPr wrap="none" anchor="ctr"/>
            <a:lstStyle/>
            <a:p>
              <a:endParaRPr lang="en-US"/>
            </a:p>
          </p:txBody>
        </p:sp>
        <p:sp>
          <p:nvSpPr>
            <p:cNvPr id="46094" name="Oval 14"/>
            <p:cNvSpPr>
              <a:spLocks noChangeArrowheads="1"/>
            </p:cNvSpPr>
            <p:nvPr/>
          </p:nvSpPr>
          <p:spPr bwMode="auto">
            <a:xfrm>
              <a:off x="5360" y="1072"/>
              <a:ext cx="80" cy="80"/>
            </a:xfrm>
            <a:prstGeom prst="ellipse">
              <a:avLst/>
            </a:prstGeom>
            <a:solidFill>
              <a:schemeClr val="tx2"/>
            </a:solidFill>
            <a:ln w="9525">
              <a:noFill/>
              <a:round/>
              <a:headEnd/>
              <a:tailEnd/>
            </a:ln>
            <a:effectLst/>
          </p:spPr>
          <p:txBody>
            <a:bodyPr wrap="none" anchor="ctr"/>
            <a:lstStyle/>
            <a:p>
              <a:endParaRPr lang="en-US"/>
            </a:p>
          </p:txBody>
        </p:sp>
        <p:sp>
          <p:nvSpPr>
            <p:cNvPr id="46095" name="Oval 15"/>
            <p:cNvSpPr>
              <a:spLocks noChangeArrowheads="1"/>
            </p:cNvSpPr>
            <p:nvPr/>
          </p:nvSpPr>
          <p:spPr bwMode="auto">
            <a:xfrm>
              <a:off x="5472" y="1072"/>
              <a:ext cx="80" cy="80"/>
            </a:xfrm>
            <a:prstGeom prst="ellipse">
              <a:avLst/>
            </a:prstGeom>
            <a:solidFill>
              <a:schemeClr val="accent2"/>
            </a:solidFill>
            <a:ln w="9525">
              <a:noFill/>
              <a:round/>
              <a:headEnd/>
              <a:tailEnd/>
            </a:ln>
            <a:effectLst/>
          </p:spPr>
          <p:txBody>
            <a:bodyPr wrap="none" anchor="ctr"/>
            <a:lstStyle/>
            <a:p>
              <a:endParaRPr lang="en-US"/>
            </a:p>
          </p:txBody>
        </p:sp>
        <p:sp>
          <p:nvSpPr>
            <p:cNvPr id="46096" name="Oval 16"/>
            <p:cNvSpPr>
              <a:spLocks noChangeArrowheads="1"/>
            </p:cNvSpPr>
            <p:nvPr/>
          </p:nvSpPr>
          <p:spPr bwMode="auto">
            <a:xfrm>
              <a:off x="5136" y="1184"/>
              <a:ext cx="80" cy="80"/>
            </a:xfrm>
            <a:prstGeom prst="ellipse">
              <a:avLst/>
            </a:prstGeom>
            <a:solidFill>
              <a:schemeClr val="tx2"/>
            </a:solidFill>
            <a:ln w="9525">
              <a:noFill/>
              <a:round/>
              <a:headEnd/>
              <a:tailEnd/>
            </a:ln>
            <a:effectLst/>
          </p:spPr>
          <p:txBody>
            <a:bodyPr wrap="none" anchor="ctr"/>
            <a:lstStyle/>
            <a:p>
              <a:endParaRPr lang="en-US"/>
            </a:p>
          </p:txBody>
        </p:sp>
        <p:sp>
          <p:nvSpPr>
            <p:cNvPr id="46097" name="Oval 17"/>
            <p:cNvSpPr>
              <a:spLocks noChangeArrowheads="1"/>
            </p:cNvSpPr>
            <p:nvPr/>
          </p:nvSpPr>
          <p:spPr bwMode="auto">
            <a:xfrm>
              <a:off x="5248" y="1184"/>
              <a:ext cx="80" cy="80"/>
            </a:xfrm>
            <a:prstGeom prst="ellipse">
              <a:avLst/>
            </a:prstGeom>
            <a:solidFill>
              <a:schemeClr val="tx2"/>
            </a:solidFill>
            <a:ln w="9525">
              <a:noFill/>
              <a:round/>
              <a:headEnd/>
              <a:tailEnd/>
            </a:ln>
            <a:effectLst/>
          </p:spPr>
          <p:txBody>
            <a:bodyPr wrap="none" anchor="ctr"/>
            <a:lstStyle/>
            <a:p>
              <a:endParaRPr lang="en-US"/>
            </a:p>
          </p:txBody>
        </p:sp>
        <p:sp>
          <p:nvSpPr>
            <p:cNvPr id="46098" name="Oval 18"/>
            <p:cNvSpPr>
              <a:spLocks noChangeArrowheads="1"/>
            </p:cNvSpPr>
            <p:nvPr/>
          </p:nvSpPr>
          <p:spPr bwMode="auto">
            <a:xfrm>
              <a:off x="5360" y="1184"/>
              <a:ext cx="80" cy="80"/>
            </a:xfrm>
            <a:prstGeom prst="ellipse">
              <a:avLst/>
            </a:prstGeom>
            <a:solidFill>
              <a:schemeClr val="accent2"/>
            </a:solidFill>
            <a:ln w="9525">
              <a:noFill/>
              <a:round/>
              <a:headEnd/>
              <a:tailEnd/>
            </a:ln>
            <a:effectLst/>
          </p:spPr>
          <p:txBody>
            <a:bodyPr wrap="none" anchor="ctr"/>
            <a:lstStyle/>
            <a:p>
              <a:endParaRPr lang="en-US"/>
            </a:p>
          </p:txBody>
        </p:sp>
        <p:sp>
          <p:nvSpPr>
            <p:cNvPr id="46099" name="Oval 19"/>
            <p:cNvSpPr>
              <a:spLocks noChangeArrowheads="1"/>
            </p:cNvSpPr>
            <p:nvPr/>
          </p:nvSpPr>
          <p:spPr bwMode="auto">
            <a:xfrm>
              <a:off x="5472" y="1184"/>
              <a:ext cx="80" cy="80"/>
            </a:xfrm>
            <a:prstGeom prst="ellipse">
              <a:avLst/>
            </a:prstGeom>
            <a:solidFill>
              <a:schemeClr val="accent2"/>
            </a:solidFill>
            <a:ln w="9525">
              <a:noFill/>
              <a:round/>
              <a:headEnd/>
              <a:tailEnd/>
            </a:ln>
            <a:effectLst/>
          </p:spPr>
          <p:txBody>
            <a:bodyPr wrap="none" anchor="ctr"/>
            <a:lstStyle/>
            <a:p>
              <a:endParaRPr lang="en-US"/>
            </a:p>
          </p:txBody>
        </p:sp>
        <p:sp>
          <p:nvSpPr>
            <p:cNvPr id="46100" name="Oval 20"/>
            <p:cNvSpPr>
              <a:spLocks noChangeArrowheads="1"/>
            </p:cNvSpPr>
            <p:nvPr/>
          </p:nvSpPr>
          <p:spPr bwMode="auto">
            <a:xfrm>
              <a:off x="5584" y="1184"/>
              <a:ext cx="80" cy="80"/>
            </a:xfrm>
            <a:prstGeom prst="ellipse">
              <a:avLst/>
            </a:prstGeom>
            <a:solidFill>
              <a:schemeClr val="accent1"/>
            </a:solidFill>
            <a:ln w="9525">
              <a:noFill/>
              <a:round/>
              <a:headEnd/>
              <a:tailEnd/>
            </a:ln>
            <a:effectLst/>
          </p:spPr>
          <p:txBody>
            <a:bodyPr wrap="none" anchor="ctr"/>
            <a:lstStyle/>
            <a:p>
              <a:endParaRPr lang="en-US"/>
            </a:p>
          </p:txBody>
        </p:sp>
        <p:sp>
          <p:nvSpPr>
            <p:cNvPr id="46101" name="Oval 21"/>
            <p:cNvSpPr>
              <a:spLocks noChangeArrowheads="1"/>
            </p:cNvSpPr>
            <p:nvPr/>
          </p:nvSpPr>
          <p:spPr bwMode="auto">
            <a:xfrm>
              <a:off x="5136" y="1296"/>
              <a:ext cx="80" cy="80"/>
            </a:xfrm>
            <a:prstGeom prst="ellipse">
              <a:avLst/>
            </a:prstGeom>
            <a:solidFill>
              <a:schemeClr val="tx2"/>
            </a:solidFill>
            <a:ln w="9525">
              <a:noFill/>
              <a:round/>
              <a:headEnd/>
              <a:tailEnd/>
            </a:ln>
            <a:effectLst/>
          </p:spPr>
          <p:txBody>
            <a:bodyPr wrap="none" anchor="ctr"/>
            <a:lstStyle/>
            <a:p>
              <a:endParaRPr lang="en-US"/>
            </a:p>
          </p:txBody>
        </p:sp>
        <p:sp>
          <p:nvSpPr>
            <p:cNvPr id="46102" name="Oval 22"/>
            <p:cNvSpPr>
              <a:spLocks noChangeArrowheads="1"/>
            </p:cNvSpPr>
            <p:nvPr/>
          </p:nvSpPr>
          <p:spPr bwMode="auto">
            <a:xfrm>
              <a:off x="5248" y="1296"/>
              <a:ext cx="80" cy="80"/>
            </a:xfrm>
            <a:prstGeom prst="ellipse">
              <a:avLst/>
            </a:prstGeom>
            <a:solidFill>
              <a:schemeClr val="accent2"/>
            </a:solidFill>
            <a:ln w="9525">
              <a:noFill/>
              <a:round/>
              <a:headEnd/>
              <a:tailEnd/>
            </a:ln>
            <a:effectLst/>
          </p:spPr>
          <p:txBody>
            <a:bodyPr wrap="none" anchor="ctr"/>
            <a:lstStyle/>
            <a:p>
              <a:endParaRPr lang="en-US"/>
            </a:p>
          </p:txBody>
        </p:sp>
        <p:sp>
          <p:nvSpPr>
            <p:cNvPr id="46103" name="Oval 23"/>
            <p:cNvSpPr>
              <a:spLocks noChangeArrowheads="1"/>
            </p:cNvSpPr>
            <p:nvPr/>
          </p:nvSpPr>
          <p:spPr bwMode="auto">
            <a:xfrm>
              <a:off x="5360" y="1296"/>
              <a:ext cx="80" cy="80"/>
            </a:xfrm>
            <a:prstGeom prst="ellipse">
              <a:avLst/>
            </a:prstGeom>
            <a:solidFill>
              <a:schemeClr val="accent2"/>
            </a:solidFill>
            <a:ln w="9525">
              <a:noFill/>
              <a:round/>
              <a:headEnd/>
              <a:tailEnd/>
            </a:ln>
            <a:effectLst/>
          </p:spPr>
          <p:txBody>
            <a:bodyPr wrap="none" anchor="ctr"/>
            <a:lstStyle/>
            <a:p>
              <a:endParaRPr lang="en-US"/>
            </a:p>
          </p:txBody>
        </p:sp>
        <p:sp>
          <p:nvSpPr>
            <p:cNvPr id="46104" name="Oval 24"/>
            <p:cNvSpPr>
              <a:spLocks noChangeArrowheads="1"/>
            </p:cNvSpPr>
            <p:nvPr/>
          </p:nvSpPr>
          <p:spPr bwMode="auto">
            <a:xfrm>
              <a:off x="5472" y="1296"/>
              <a:ext cx="80" cy="80"/>
            </a:xfrm>
            <a:prstGeom prst="ellipse">
              <a:avLst/>
            </a:prstGeom>
            <a:solidFill>
              <a:schemeClr val="accent1"/>
            </a:solidFill>
            <a:ln w="9525">
              <a:noFill/>
              <a:round/>
              <a:headEnd/>
              <a:tailEnd/>
            </a:ln>
            <a:effectLst/>
          </p:spPr>
          <p:txBody>
            <a:bodyPr wrap="none" anchor="ctr"/>
            <a:lstStyle/>
            <a:p>
              <a:endParaRPr lang="en-US"/>
            </a:p>
          </p:txBody>
        </p:sp>
        <p:sp>
          <p:nvSpPr>
            <p:cNvPr id="46105" name="Oval 25"/>
            <p:cNvSpPr>
              <a:spLocks noChangeArrowheads="1"/>
            </p:cNvSpPr>
            <p:nvPr/>
          </p:nvSpPr>
          <p:spPr bwMode="auto">
            <a:xfrm>
              <a:off x="5136" y="1408"/>
              <a:ext cx="80" cy="80"/>
            </a:xfrm>
            <a:prstGeom prst="ellipse">
              <a:avLst/>
            </a:prstGeom>
            <a:solidFill>
              <a:schemeClr val="accent2"/>
            </a:solidFill>
            <a:ln w="9525">
              <a:noFill/>
              <a:round/>
              <a:headEnd/>
              <a:tailEnd/>
            </a:ln>
            <a:effectLst/>
          </p:spPr>
          <p:txBody>
            <a:bodyPr wrap="none" anchor="ctr"/>
            <a:lstStyle/>
            <a:p>
              <a:endParaRPr lang="en-US"/>
            </a:p>
          </p:txBody>
        </p:sp>
        <p:sp>
          <p:nvSpPr>
            <p:cNvPr id="46106" name="Oval 26"/>
            <p:cNvSpPr>
              <a:spLocks noChangeArrowheads="1"/>
            </p:cNvSpPr>
            <p:nvPr/>
          </p:nvSpPr>
          <p:spPr bwMode="auto">
            <a:xfrm>
              <a:off x="5248" y="1408"/>
              <a:ext cx="80" cy="80"/>
            </a:xfrm>
            <a:prstGeom prst="ellipse">
              <a:avLst/>
            </a:prstGeom>
            <a:solidFill>
              <a:schemeClr val="accent2"/>
            </a:solidFill>
            <a:ln w="9525">
              <a:noFill/>
              <a:round/>
              <a:headEnd/>
              <a:tailEnd/>
            </a:ln>
            <a:effectLst/>
          </p:spPr>
          <p:txBody>
            <a:bodyPr wrap="none" anchor="ctr"/>
            <a:lstStyle/>
            <a:p>
              <a:endParaRPr lang="en-US"/>
            </a:p>
          </p:txBody>
        </p:sp>
        <p:sp>
          <p:nvSpPr>
            <p:cNvPr id="46107" name="Oval 27"/>
            <p:cNvSpPr>
              <a:spLocks noChangeArrowheads="1"/>
            </p:cNvSpPr>
            <p:nvPr/>
          </p:nvSpPr>
          <p:spPr bwMode="auto">
            <a:xfrm>
              <a:off x="5360" y="1408"/>
              <a:ext cx="80" cy="80"/>
            </a:xfrm>
            <a:prstGeom prst="ellipse">
              <a:avLst/>
            </a:prstGeom>
            <a:solidFill>
              <a:schemeClr val="accent1"/>
            </a:solidFill>
            <a:ln w="9525">
              <a:noFill/>
              <a:round/>
              <a:headEnd/>
              <a:tailEnd/>
            </a:ln>
            <a:effectLst/>
          </p:spPr>
          <p:txBody>
            <a:bodyPr wrap="none" anchor="ctr"/>
            <a:lstStyle/>
            <a:p>
              <a:endParaRPr lang="en-US"/>
            </a:p>
          </p:txBody>
        </p:sp>
        <p:sp>
          <p:nvSpPr>
            <p:cNvPr id="46108" name="Oval 28"/>
            <p:cNvSpPr>
              <a:spLocks noChangeArrowheads="1"/>
            </p:cNvSpPr>
            <p:nvPr/>
          </p:nvSpPr>
          <p:spPr bwMode="auto">
            <a:xfrm>
              <a:off x="5472" y="1408"/>
              <a:ext cx="80" cy="80"/>
            </a:xfrm>
            <a:prstGeom prst="ellipse">
              <a:avLst/>
            </a:prstGeom>
            <a:solidFill>
              <a:schemeClr val="accent1"/>
            </a:solidFill>
            <a:ln w="9525">
              <a:noFill/>
              <a:round/>
              <a:headEnd/>
              <a:tailEnd/>
            </a:ln>
            <a:effectLst/>
          </p:spPr>
          <p:txBody>
            <a:bodyPr wrap="none" anchor="ctr"/>
            <a:lstStyle/>
            <a:p>
              <a:endParaRPr lang="en-US"/>
            </a:p>
          </p:txBody>
        </p:sp>
        <p:sp>
          <p:nvSpPr>
            <p:cNvPr id="46109" name="Oval 29"/>
            <p:cNvSpPr>
              <a:spLocks noChangeArrowheads="1"/>
            </p:cNvSpPr>
            <p:nvPr/>
          </p:nvSpPr>
          <p:spPr bwMode="auto">
            <a:xfrm>
              <a:off x="5584" y="1408"/>
              <a:ext cx="80" cy="80"/>
            </a:xfrm>
            <a:prstGeom prst="ellipse">
              <a:avLst/>
            </a:prstGeom>
            <a:solidFill>
              <a:schemeClr val="folHlink"/>
            </a:solidFill>
            <a:ln w="9525">
              <a:noFill/>
              <a:round/>
              <a:headEnd/>
              <a:tailEnd/>
            </a:ln>
            <a:effectLst/>
          </p:spPr>
          <p:txBody>
            <a:bodyPr wrap="none" anchor="ctr"/>
            <a:lstStyle/>
            <a:p>
              <a:endParaRPr lang="en-US"/>
            </a:p>
          </p:txBody>
        </p:sp>
        <p:sp>
          <p:nvSpPr>
            <p:cNvPr id="46110" name="Oval 30"/>
            <p:cNvSpPr>
              <a:spLocks noChangeArrowheads="1"/>
            </p:cNvSpPr>
            <p:nvPr/>
          </p:nvSpPr>
          <p:spPr bwMode="auto">
            <a:xfrm>
              <a:off x="5136" y="1520"/>
              <a:ext cx="80" cy="80"/>
            </a:xfrm>
            <a:prstGeom prst="ellipse">
              <a:avLst/>
            </a:prstGeom>
            <a:solidFill>
              <a:schemeClr val="accent2"/>
            </a:solidFill>
            <a:ln w="9525">
              <a:noFill/>
              <a:round/>
              <a:headEnd/>
              <a:tailEnd/>
            </a:ln>
            <a:effectLst/>
          </p:spPr>
          <p:txBody>
            <a:bodyPr wrap="none" anchor="ctr"/>
            <a:lstStyle/>
            <a:p>
              <a:endParaRPr lang="en-US"/>
            </a:p>
          </p:txBody>
        </p:sp>
        <p:sp>
          <p:nvSpPr>
            <p:cNvPr id="46111" name="Oval 31"/>
            <p:cNvSpPr>
              <a:spLocks noChangeArrowheads="1"/>
            </p:cNvSpPr>
            <p:nvPr/>
          </p:nvSpPr>
          <p:spPr bwMode="auto">
            <a:xfrm>
              <a:off x="5248" y="1520"/>
              <a:ext cx="80" cy="80"/>
            </a:xfrm>
            <a:prstGeom prst="ellipse">
              <a:avLst/>
            </a:prstGeom>
            <a:solidFill>
              <a:schemeClr val="accent1"/>
            </a:solidFill>
            <a:ln w="9525">
              <a:noFill/>
              <a:round/>
              <a:headEnd/>
              <a:tailEnd/>
            </a:ln>
            <a:effectLst/>
          </p:spPr>
          <p:txBody>
            <a:bodyPr wrap="none" anchor="ctr"/>
            <a:lstStyle/>
            <a:p>
              <a:endParaRPr lang="en-US"/>
            </a:p>
          </p:txBody>
        </p:sp>
        <p:sp>
          <p:nvSpPr>
            <p:cNvPr id="46112" name="Oval 32"/>
            <p:cNvSpPr>
              <a:spLocks noChangeArrowheads="1"/>
            </p:cNvSpPr>
            <p:nvPr/>
          </p:nvSpPr>
          <p:spPr bwMode="auto">
            <a:xfrm>
              <a:off x="5360" y="1520"/>
              <a:ext cx="80" cy="80"/>
            </a:xfrm>
            <a:prstGeom prst="ellipse">
              <a:avLst/>
            </a:prstGeom>
            <a:solidFill>
              <a:schemeClr val="accent1"/>
            </a:solidFill>
            <a:ln w="9525">
              <a:noFill/>
              <a:round/>
              <a:headEnd/>
              <a:tailEnd/>
            </a:ln>
            <a:effectLst/>
          </p:spPr>
          <p:txBody>
            <a:bodyPr wrap="none" anchor="ctr"/>
            <a:lstStyle/>
            <a:p>
              <a:endParaRPr lang="en-US"/>
            </a:p>
          </p:txBody>
        </p:sp>
        <p:sp>
          <p:nvSpPr>
            <p:cNvPr id="46113" name="Oval 33"/>
            <p:cNvSpPr>
              <a:spLocks noChangeArrowheads="1"/>
            </p:cNvSpPr>
            <p:nvPr/>
          </p:nvSpPr>
          <p:spPr bwMode="auto">
            <a:xfrm>
              <a:off x="5472" y="1520"/>
              <a:ext cx="80" cy="80"/>
            </a:xfrm>
            <a:prstGeom prst="ellipse">
              <a:avLst/>
            </a:prstGeom>
            <a:solidFill>
              <a:schemeClr val="folHlink"/>
            </a:solidFill>
            <a:ln w="9525">
              <a:noFill/>
              <a:round/>
              <a:headEnd/>
              <a:tailEnd/>
            </a:ln>
            <a:effectLst/>
          </p:spPr>
          <p:txBody>
            <a:bodyPr wrap="none" anchor="ctr"/>
            <a:lstStyle/>
            <a:p>
              <a:endParaRPr lang="en-US"/>
            </a:p>
          </p:txBody>
        </p:sp>
        <p:sp>
          <p:nvSpPr>
            <p:cNvPr id="46114" name="Oval 34"/>
            <p:cNvSpPr>
              <a:spLocks noChangeArrowheads="1"/>
            </p:cNvSpPr>
            <p:nvPr/>
          </p:nvSpPr>
          <p:spPr bwMode="auto">
            <a:xfrm>
              <a:off x="5136" y="1632"/>
              <a:ext cx="80" cy="80"/>
            </a:xfrm>
            <a:prstGeom prst="ellipse">
              <a:avLst/>
            </a:prstGeom>
            <a:solidFill>
              <a:schemeClr val="accent1"/>
            </a:solidFill>
            <a:ln w="9525">
              <a:noFill/>
              <a:round/>
              <a:headEnd/>
              <a:tailEnd/>
            </a:ln>
            <a:effectLst/>
          </p:spPr>
          <p:txBody>
            <a:bodyPr wrap="none" anchor="ctr"/>
            <a:lstStyle/>
            <a:p>
              <a:endParaRPr lang="en-US"/>
            </a:p>
          </p:txBody>
        </p:sp>
        <p:sp>
          <p:nvSpPr>
            <p:cNvPr id="46115" name="Oval 35"/>
            <p:cNvSpPr>
              <a:spLocks noChangeArrowheads="1"/>
            </p:cNvSpPr>
            <p:nvPr/>
          </p:nvSpPr>
          <p:spPr bwMode="auto">
            <a:xfrm>
              <a:off x="5248" y="1632"/>
              <a:ext cx="80" cy="80"/>
            </a:xfrm>
            <a:prstGeom prst="ellipse">
              <a:avLst/>
            </a:prstGeom>
            <a:solidFill>
              <a:schemeClr val="accent1"/>
            </a:solidFill>
            <a:ln w="9525">
              <a:noFill/>
              <a:round/>
              <a:headEnd/>
              <a:tailEnd/>
            </a:ln>
            <a:effectLst/>
          </p:spPr>
          <p:txBody>
            <a:bodyPr wrap="none" anchor="ctr"/>
            <a:lstStyle/>
            <a:p>
              <a:endParaRPr lang="en-US"/>
            </a:p>
          </p:txBody>
        </p:sp>
        <p:sp>
          <p:nvSpPr>
            <p:cNvPr id="46116" name="Oval 36"/>
            <p:cNvSpPr>
              <a:spLocks noChangeArrowheads="1"/>
            </p:cNvSpPr>
            <p:nvPr/>
          </p:nvSpPr>
          <p:spPr bwMode="auto">
            <a:xfrm>
              <a:off x="5360" y="1632"/>
              <a:ext cx="80" cy="80"/>
            </a:xfrm>
            <a:prstGeom prst="ellipse">
              <a:avLst/>
            </a:prstGeom>
            <a:solidFill>
              <a:schemeClr val="folHlink"/>
            </a:solidFill>
            <a:ln w="9525">
              <a:noFill/>
              <a:round/>
              <a:headEnd/>
              <a:tailEnd/>
            </a:ln>
            <a:effectLst/>
          </p:spPr>
          <p:txBody>
            <a:bodyPr wrap="none" anchor="ctr"/>
            <a:lstStyle/>
            <a:p>
              <a:endParaRPr lang="en-US"/>
            </a:p>
          </p:txBody>
        </p:sp>
        <p:sp>
          <p:nvSpPr>
            <p:cNvPr id="46117" name="Oval 37"/>
            <p:cNvSpPr>
              <a:spLocks noChangeArrowheads="1"/>
            </p:cNvSpPr>
            <p:nvPr/>
          </p:nvSpPr>
          <p:spPr bwMode="auto">
            <a:xfrm>
              <a:off x="5472" y="1632"/>
              <a:ext cx="80" cy="80"/>
            </a:xfrm>
            <a:prstGeom prst="ellipse">
              <a:avLst/>
            </a:prstGeom>
            <a:solidFill>
              <a:schemeClr val="folHlink"/>
            </a:solidFill>
            <a:ln w="9525">
              <a:noFill/>
              <a:round/>
              <a:headEnd/>
              <a:tailEnd/>
            </a:ln>
            <a:effectLst/>
          </p:spPr>
          <p:txBody>
            <a:bodyPr wrap="none" anchor="ctr"/>
            <a:lstStyle/>
            <a:p>
              <a:endParaRPr lang="en-US"/>
            </a:p>
          </p:txBody>
        </p:sp>
        <p:sp>
          <p:nvSpPr>
            <p:cNvPr id="46118" name="Oval 38"/>
            <p:cNvSpPr>
              <a:spLocks noChangeArrowheads="1"/>
            </p:cNvSpPr>
            <p:nvPr/>
          </p:nvSpPr>
          <p:spPr bwMode="auto">
            <a:xfrm>
              <a:off x="5248" y="1744"/>
              <a:ext cx="80" cy="80"/>
            </a:xfrm>
            <a:prstGeom prst="ellipse">
              <a:avLst/>
            </a:prstGeom>
            <a:solidFill>
              <a:schemeClr val="folHlink"/>
            </a:solidFill>
            <a:ln w="9525">
              <a:noFill/>
              <a:round/>
              <a:headEnd/>
              <a:tailEnd/>
            </a:ln>
            <a:effectLst/>
          </p:spPr>
          <p:txBody>
            <a:bodyPr wrap="none" anchor="ctr"/>
            <a:lstStyle/>
            <a:p>
              <a:endParaRPr lang="en-US"/>
            </a:p>
          </p:txBody>
        </p:sp>
        <p:sp>
          <p:nvSpPr>
            <p:cNvPr id="46119" name="Oval 39"/>
            <p:cNvSpPr>
              <a:spLocks noChangeArrowheads="1"/>
            </p:cNvSpPr>
            <p:nvPr/>
          </p:nvSpPr>
          <p:spPr bwMode="auto">
            <a:xfrm>
              <a:off x="5472" y="1744"/>
              <a:ext cx="80" cy="80"/>
            </a:xfrm>
            <a:prstGeom prst="ellipse">
              <a:avLst/>
            </a:prstGeom>
            <a:solidFill>
              <a:schemeClr val="folHlink"/>
            </a:solidFill>
            <a:ln w="9525">
              <a:noFill/>
              <a:round/>
              <a:headEnd/>
              <a:tailEnd/>
            </a:ln>
            <a:effectLst/>
          </p:spPr>
          <p:txBody>
            <a:bodyPr wrap="none" anchor="ctr"/>
            <a:lstStyle/>
            <a:p>
              <a:endParaRPr lang="en-US"/>
            </a:p>
          </p:txBody>
        </p:sp>
      </p:gr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timing>
    <p:tnLst>
      <p:par>
        <p:cTn id="1" dur="indefinite" restart="never" nodeType="tmRoot"/>
      </p:par>
    </p:tnLst>
  </p:timing>
  <p:txStyles>
    <p:titleStyle>
      <a:lvl1pPr algn="l" rtl="0" eaLnBrk="1" fontAlgn="base" hangingPunct="1">
        <a:spcBef>
          <a:spcPct val="0"/>
        </a:spcBef>
        <a:spcAft>
          <a:spcPct val="0"/>
        </a:spcAft>
        <a:defRPr sz="3600" b="1">
          <a:solidFill>
            <a:schemeClr val="tx2"/>
          </a:solidFill>
          <a:latin typeface="+mj-lt"/>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600" b="1">
          <a:solidFill>
            <a:schemeClr val="tx2"/>
          </a:solidFill>
          <a:latin typeface="Arial" charset="0"/>
        </a:defRPr>
      </a:lvl6pPr>
      <a:lvl7pPr marL="914400" algn="l" rtl="0" eaLnBrk="1" fontAlgn="base" hangingPunct="1">
        <a:spcBef>
          <a:spcPct val="0"/>
        </a:spcBef>
        <a:spcAft>
          <a:spcPct val="0"/>
        </a:spcAft>
        <a:defRPr sz="3600" b="1">
          <a:solidFill>
            <a:schemeClr val="tx2"/>
          </a:solidFill>
          <a:latin typeface="Arial" charset="0"/>
        </a:defRPr>
      </a:lvl7pPr>
      <a:lvl8pPr marL="1371600" algn="l" rtl="0" eaLnBrk="1" fontAlgn="base" hangingPunct="1">
        <a:spcBef>
          <a:spcPct val="0"/>
        </a:spcBef>
        <a:spcAft>
          <a:spcPct val="0"/>
        </a:spcAft>
        <a:defRPr sz="3600" b="1">
          <a:solidFill>
            <a:schemeClr val="tx2"/>
          </a:solidFill>
          <a:latin typeface="Arial" charset="0"/>
        </a:defRPr>
      </a:lvl8pPr>
      <a:lvl9pPr marL="1828800" algn="l" rtl="0" eaLnBrk="1" fontAlgn="base" hangingPunct="1">
        <a:spcBef>
          <a:spcPct val="0"/>
        </a:spcBef>
        <a:spcAft>
          <a:spcPct val="0"/>
        </a:spcAft>
        <a:defRPr sz="3600" b="1">
          <a:solidFill>
            <a:schemeClr val="tx2"/>
          </a:solidFill>
          <a:latin typeface="Arial" charset="0"/>
        </a:defRPr>
      </a:lvl9pPr>
    </p:titleStyle>
    <p:bodyStyle>
      <a:lvl1pPr marL="342900" indent="-342900" algn="l" rtl="0" eaLnBrk="1" fontAlgn="base" hangingPunct="1">
        <a:spcBef>
          <a:spcPct val="25000"/>
        </a:spcBef>
        <a:spcAft>
          <a:spcPct val="0"/>
        </a:spcAft>
        <a:buClr>
          <a:schemeClr val="tx2"/>
        </a:buClr>
        <a:buSzPct val="60000"/>
        <a:buFont typeface="Wingdings" pitchFamily="2" charset="2"/>
        <a:defRPr sz="2700">
          <a:solidFill>
            <a:schemeClr val="tx1"/>
          </a:solidFill>
          <a:latin typeface="+mn-lt"/>
          <a:ea typeface="+mn-ea"/>
          <a:cs typeface="+mn-cs"/>
        </a:defRPr>
      </a:lvl1pPr>
      <a:lvl2pPr marL="692150" indent="-347663" algn="l" rtl="0" eaLnBrk="1" fontAlgn="base" hangingPunct="1">
        <a:spcBef>
          <a:spcPct val="0"/>
        </a:spcBef>
        <a:spcAft>
          <a:spcPct val="25000"/>
        </a:spcAft>
        <a:buClr>
          <a:schemeClr val="accent2"/>
        </a:buClr>
        <a:buSzPct val="55000"/>
        <a:buFont typeface="Wingdings" pitchFamily="2" charset="2"/>
        <a:buChar char="l"/>
        <a:defRPr sz="2400">
          <a:solidFill>
            <a:schemeClr val="tx1"/>
          </a:solidFill>
          <a:latin typeface="+mn-lt"/>
        </a:defRPr>
      </a:lvl2pPr>
      <a:lvl3pPr marL="987425" indent="-293688" algn="l" rtl="0" eaLnBrk="1" fontAlgn="base" hangingPunct="1">
        <a:spcBef>
          <a:spcPct val="0"/>
        </a:spcBef>
        <a:spcAft>
          <a:spcPct val="25000"/>
        </a:spcAft>
        <a:buClr>
          <a:schemeClr val="accent1"/>
        </a:buClr>
        <a:buSzPct val="50000"/>
        <a:buFont typeface="Wingdings" pitchFamily="2" charset="2"/>
        <a:buChar char="l"/>
        <a:defRPr sz="2200">
          <a:solidFill>
            <a:schemeClr val="tx1"/>
          </a:solidFill>
          <a:latin typeface="+mn-lt"/>
        </a:defRPr>
      </a:lvl3pPr>
      <a:lvl4pPr marL="1281113" indent="-292100" algn="l" rtl="0" eaLnBrk="1" fontAlgn="base" hangingPunct="1">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33.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6" name="Rectangle 8"/>
          <p:cNvSpPr>
            <a:spLocks noGrp="1" noChangeArrowheads="1"/>
          </p:cNvSpPr>
          <p:nvPr>
            <p:ph type="ctrTitle"/>
          </p:nvPr>
        </p:nvSpPr>
        <p:spPr>
          <a:xfrm>
            <a:off x="304800" y="1273175"/>
            <a:ext cx="6705600" cy="1470025"/>
          </a:xfrm>
        </p:spPr>
        <p:txBody>
          <a:bodyPr/>
          <a:lstStyle/>
          <a:p>
            <a:r>
              <a:rPr lang="en-US" sz="3800" dirty="0" smtClean="0">
                <a:solidFill>
                  <a:schemeClr val="tx1"/>
                </a:solidFill>
                <a:latin typeface="Garamond" pitchFamily="18" charset="0"/>
              </a:rPr>
              <a:t>DNL 101: </a:t>
            </a:r>
            <a:br>
              <a:rPr lang="en-US" sz="3800" dirty="0" smtClean="0">
                <a:solidFill>
                  <a:schemeClr val="tx1"/>
                </a:solidFill>
                <a:latin typeface="Garamond" pitchFamily="18" charset="0"/>
              </a:rPr>
            </a:br>
            <a:r>
              <a:rPr lang="en-US" sz="3800" dirty="0" smtClean="0">
                <a:solidFill>
                  <a:schemeClr val="tx1"/>
                </a:solidFill>
                <a:latin typeface="Garamond" pitchFamily="18" charset="0"/>
              </a:rPr>
              <a:t>A Tale of Uncommon Sense</a:t>
            </a:r>
            <a:endParaRPr lang="en-US" sz="3800" dirty="0">
              <a:solidFill>
                <a:schemeClr val="tx1"/>
              </a:solidFill>
              <a:latin typeface="Garamond" pitchFamily="18" charset="0"/>
            </a:endParaRPr>
          </a:p>
        </p:txBody>
      </p:sp>
      <p:sp>
        <p:nvSpPr>
          <p:cNvPr id="2057" name="Rectangle 9"/>
          <p:cNvSpPr>
            <a:spLocks noGrp="1" noChangeArrowheads="1"/>
          </p:cNvSpPr>
          <p:nvPr>
            <p:ph type="subTitle" idx="1"/>
          </p:nvPr>
        </p:nvSpPr>
        <p:spPr>
          <a:xfrm>
            <a:off x="685800" y="2895600"/>
            <a:ext cx="6324600" cy="990600"/>
          </a:xfrm>
        </p:spPr>
        <p:txBody>
          <a:bodyPr/>
          <a:lstStyle/>
          <a:p>
            <a:r>
              <a:rPr lang="en-US" b="1" dirty="0" smtClean="0">
                <a:latin typeface="Garamond" pitchFamily="18" charset="0"/>
              </a:rPr>
              <a:t>Glen Bradford</a:t>
            </a:r>
            <a:endParaRPr lang="en-US" b="1" dirty="0">
              <a:latin typeface="Garamond" pitchFamily="18" charset="0"/>
            </a:endParaRPr>
          </a:p>
        </p:txBody>
      </p:sp>
      <p:pic>
        <p:nvPicPr>
          <p:cNvPr id="6" name="Picture 7"/>
          <p:cNvPicPr>
            <a:picLocks noChangeAspect="1" noChangeArrowheads="1"/>
          </p:cNvPicPr>
          <p:nvPr/>
        </p:nvPicPr>
        <p:blipFill>
          <a:blip r:embed="rId3" cstate="print"/>
          <a:srcRect/>
          <a:stretch>
            <a:fillRect/>
          </a:stretch>
        </p:blipFill>
        <p:spPr bwMode="auto">
          <a:xfrm>
            <a:off x="1220726" y="5410200"/>
            <a:ext cx="2817874" cy="914400"/>
          </a:xfrm>
          <a:prstGeom prst="rect">
            <a:avLst/>
          </a:prstGeom>
          <a:noFill/>
          <a:ln w="9525">
            <a:noFill/>
            <a:miter lim="800000"/>
            <a:headEnd/>
            <a:tailEnd/>
          </a:ln>
        </p:spPr>
      </p:pic>
      <p:pic>
        <p:nvPicPr>
          <p:cNvPr id="7" name="Picture 2"/>
          <p:cNvPicPr>
            <a:picLocks noChangeAspect="1" noChangeArrowheads="1"/>
          </p:cNvPicPr>
          <p:nvPr/>
        </p:nvPicPr>
        <p:blipFill>
          <a:blip r:embed="rId4" cstate="print"/>
          <a:srcRect/>
          <a:stretch>
            <a:fillRect/>
          </a:stretch>
        </p:blipFill>
        <p:spPr bwMode="auto">
          <a:xfrm>
            <a:off x="4343400" y="4953000"/>
            <a:ext cx="2889250" cy="1733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81000"/>
            <a:ext cx="7696200" cy="1295400"/>
          </a:xfrm>
        </p:spPr>
        <p:txBody>
          <a:bodyPr/>
          <a:lstStyle/>
          <a:p>
            <a:r>
              <a:rPr lang="en-US" dirty="0" smtClean="0"/>
              <a:t>Time ≠ Money</a:t>
            </a:r>
            <a:endParaRPr lang="en-US" dirty="0"/>
          </a:p>
        </p:txBody>
      </p:sp>
      <p:sp>
        <p:nvSpPr>
          <p:cNvPr id="3" name="Content Placeholder 2"/>
          <p:cNvSpPr>
            <a:spLocks noGrp="1"/>
          </p:cNvSpPr>
          <p:nvPr>
            <p:ph idx="1"/>
          </p:nvPr>
        </p:nvSpPr>
        <p:spPr>
          <a:xfrm>
            <a:off x="1066800" y="2133600"/>
            <a:ext cx="7391400" cy="4411663"/>
          </a:xfrm>
        </p:spPr>
        <p:txBody>
          <a:bodyPr/>
          <a:lstStyle/>
          <a:p>
            <a:r>
              <a:rPr lang="en-US" sz="4800" dirty="0" smtClean="0"/>
              <a:t>….Because Educational Systems Hardwire us to work for money</a:t>
            </a:r>
            <a:endParaRPr lang="en-US" sz="4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Grp="1" noChangeArrowheads="1"/>
          </p:cNvSpPr>
          <p:nvPr>
            <p:ph type="title"/>
          </p:nvPr>
        </p:nvSpPr>
        <p:spPr>
          <a:xfrm>
            <a:off x="0" y="-381000"/>
            <a:ext cx="7772400" cy="1295400"/>
          </a:xfrm>
        </p:spPr>
        <p:txBody>
          <a:bodyPr/>
          <a:lstStyle/>
          <a:p>
            <a:r>
              <a:rPr lang="en-US" dirty="0" smtClean="0">
                <a:latin typeface="Garamond" pitchFamily="18" charset="0"/>
              </a:rPr>
              <a:t>To him who has ears, let him hear</a:t>
            </a:r>
            <a:endParaRPr lang="en-US" dirty="0">
              <a:latin typeface="Garamond" pitchFamily="18" charset="0"/>
            </a:endParaRPr>
          </a:p>
        </p:txBody>
      </p:sp>
      <p:sp>
        <p:nvSpPr>
          <p:cNvPr id="18437" name="Rectangle 5"/>
          <p:cNvSpPr>
            <a:spLocks noGrp="1" noChangeArrowheads="1"/>
          </p:cNvSpPr>
          <p:nvPr>
            <p:ph type="body" idx="1"/>
          </p:nvPr>
        </p:nvSpPr>
        <p:spPr>
          <a:xfrm>
            <a:off x="228600" y="1219200"/>
            <a:ext cx="7696200" cy="5181600"/>
          </a:xfrm>
        </p:spPr>
        <p:txBody>
          <a:bodyPr/>
          <a:lstStyle/>
          <a:p>
            <a:pPr>
              <a:buNone/>
            </a:pPr>
            <a:r>
              <a:rPr lang="en-US" sz="9600" dirty="0" smtClean="0">
                <a:latin typeface="Garamond" pitchFamily="18" charset="0"/>
              </a:rPr>
              <a:t>I can’t help you if you can’t help yourself.</a:t>
            </a:r>
          </a:p>
          <a:p>
            <a:pPr>
              <a:buNone/>
            </a:pPr>
            <a:endParaRPr lang="en-US" sz="9600" dirty="0" smtClean="0">
              <a:latin typeface="Garamond"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Grp="1" noChangeArrowheads="1"/>
          </p:cNvSpPr>
          <p:nvPr>
            <p:ph type="title"/>
          </p:nvPr>
        </p:nvSpPr>
        <p:spPr>
          <a:xfrm>
            <a:off x="0" y="-381000"/>
            <a:ext cx="7772400" cy="1295400"/>
          </a:xfrm>
        </p:spPr>
        <p:txBody>
          <a:bodyPr/>
          <a:lstStyle/>
          <a:p>
            <a:r>
              <a:rPr lang="en-US" dirty="0" smtClean="0">
                <a:latin typeface="Garamond" pitchFamily="18" charset="0"/>
              </a:rPr>
              <a:t>This is like heroine</a:t>
            </a:r>
            <a:endParaRPr lang="en-US" dirty="0">
              <a:latin typeface="Garamond" pitchFamily="18" charset="0"/>
            </a:endParaRPr>
          </a:p>
        </p:txBody>
      </p:sp>
      <p:sp>
        <p:nvSpPr>
          <p:cNvPr id="18437" name="Rectangle 5"/>
          <p:cNvSpPr>
            <a:spLocks noGrp="1" noChangeArrowheads="1"/>
          </p:cNvSpPr>
          <p:nvPr>
            <p:ph type="body" idx="1"/>
          </p:nvPr>
        </p:nvSpPr>
        <p:spPr>
          <a:xfrm>
            <a:off x="228600" y="1219200"/>
            <a:ext cx="7696200" cy="5181600"/>
          </a:xfrm>
        </p:spPr>
        <p:txBody>
          <a:bodyPr/>
          <a:lstStyle/>
          <a:p>
            <a:pPr>
              <a:buNone/>
            </a:pPr>
            <a:r>
              <a:rPr lang="en-US" sz="4800" dirty="0" smtClean="0">
                <a:latin typeface="Garamond" pitchFamily="18" charset="0"/>
              </a:rPr>
              <a:t>Once you taste it – you’ll never look at things the same again.</a:t>
            </a:r>
          </a:p>
          <a:p>
            <a:pPr>
              <a:buNone/>
            </a:pPr>
            <a:endParaRPr lang="en-US" sz="4800" dirty="0" smtClean="0">
              <a:latin typeface="Garamond" pitchFamily="18" charset="0"/>
            </a:endParaRPr>
          </a:p>
          <a:p>
            <a:pPr>
              <a:buNone/>
            </a:pPr>
            <a:r>
              <a:rPr lang="en-US" sz="4800" dirty="0" smtClean="0">
                <a:latin typeface="Garamond" pitchFamily="18" charset="0"/>
              </a:rPr>
              <a:t>Financial advice favors self preservation over self expansion.</a:t>
            </a:r>
          </a:p>
          <a:p>
            <a:pPr>
              <a:buNone/>
            </a:pPr>
            <a:endParaRPr lang="en-US" sz="9600" dirty="0" smtClean="0">
              <a:latin typeface="Garamond"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Grp="1" noChangeArrowheads="1"/>
          </p:cNvSpPr>
          <p:nvPr>
            <p:ph type="title"/>
          </p:nvPr>
        </p:nvSpPr>
        <p:spPr>
          <a:xfrm>
            <a:off x="0" y="-381000"/>
            <a:ext cx="7772400" cy="1295400"/>
          </a:xfrm>
        </p:spPr>
        <p:txBody>
          <a:bodyPr/>
          <a:lstStyle/>
          <a:p>
            <a:r>
              <a:rPr lang="en-US" dirty="0" smtClean="0">
                <a:latin typeface="Garamond" pitchFamily="18" charset="0"/>
              </a:rPr>
              <a:t>Choose your decimal point</a:t>
            </a:r>
            <a:endParaRPr lang="en-US" dirty="0">
              <a:latin typeface="Garamond" pitchFamily="18" charset="0"/>
            </a:endParaRPr>
          </a:p>
        </p:txBody>
      </p:sp>
      <p:sp>
        <p:nvSpPr>
          <p:cNvPr id="18437" name="Rectangle 5"/>
          <p:cNvSpPr>
            <a:spLocks noGrp="1" noChangeArrowheads="1"/>
          </p:cNvSpPr>
          <p:nvPr>
            <p:ph type="body" idx="1"/>
          </p:nvPr>
        </p:nvSpPr>
        <p:spPr>
          <a:xfrm>
            <a:off x="1447800" y="1752600"/>
            <a:ext cx="7696200" cy="5181600"/>
          </a:xfrm>
        </p:spPr>
        <p:txBody>
          <a:bodyPr/>
          <a:lstStyle/>
          <a:p>
            <a:pPr>
              <a:buNone/>
            </a:pPr>
            <a:r>
              <a:rPr lang="en-US" sz="9600" dirty="0" smtClean="0">
                <a:latin typeface="Garamond" pitchFamily="18" charset="0"/>
              </a:rPr>
              <a:t>0001000000</a:t>
            </a:r>
          </a:p>
          <a:p>
            <a:pPr>
              <a:buNone/>
            </a:pPr>
            <a:endParaRPr lang="en-US" sz="9600" dirty="0" smtClean="0">
              <a:latin typeface="Garamond" pitchFamily="18" charset="0"/>
            </a:endParaRPr>
          </a:p>
        </p:txBody>
      </p:sp>
      <p:sp>
        <p:nvSpPr>
          <p:cNvPr id="4" name="Rectangle 5"/>
          <p:cNvSpPr txBox="1">
            <a:spLocks noChangeArrowheads="1"/>
          </p:cNvSpPr>
          <p:nvPr/>
        </p:nvSpPr>
        <p:spPr bwMode="auto">
          <a:xfrm>
            <a:off x="1447800" y="4572000"/>
            <a:ext cx="7696200" cy="5181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5000"/>
              </a:spcBef>
              <a:spcAft>
                <a:spcPct val="0"/>
              </a:spcAft>
              <a:buClr>
                <a:schemeClr val="tx2"/>
              </a:buClr>
              <a:buSzPct val="60000"/>
              <a:buFont typeface="Wingdings" pitchFamily="2" charset="2"/>
              <a:buNone/>
              <a:tabLst/>
              <a:defRPr/>
            </a:pPr>
            <a:r>
              <a:rPr kumimoji="0" lang="en-US" sz="2400" b="0" i="0" u="none" strike="noStrike" kern="0" cap="none" spc="0" normalizeH="0" baseline="0" noProof="0" dirty="0" smtClean="0">
                <a:ln>
                  <a:noFill/>
                </a:ln>
                <a:solidFill>
                  <a:schemeClr val="tx1"/>
                </a:solidFill>
                <a:effectLst/>
                <a:uLnTx/>
                <a:uFillTx/>
                <a:latin typeface="Garamond" pitchFamily="18" charset="0"/>
                <a:ea typeface="+mn-ea"/>
                <a:cs typeface="+mn-cs"/>
              </a:rPr>
              <a:t>How many jobs did you apply for?</a:t>
            </a:r>
          </a:p>
          <a:p>
            <a:pPr marL="342900" marR="0" lvl="0" indent="-342900" algn="l" defTabSz="914400" rtl="0" eaLnBrk="1" fontAlgn="base" latinLnBrk="0" hangingPunct="1">
              <a:lnSpc>
                <a:spcPct val="100000"/>
              </a:lnSpc>
              <a:spcBef>
                <a:spcPct val="25000"/>
              </a:spcBef>
              <a:spcAft>
                <a:spcPct val="0"/>
              </a:spcAft>
              <a:buClr>
                <a:schemeClr val="tx2"/>
              </a:buClr>
              <a:buSzPct val="60000"/>
              <a:buFont typeface="Wingdings" pitchFamily="2" charset="2"/>
              <a:buNone/>
              <a:tabLst/>
              <a:defRPr/>
            </a:pPr>
            <a:r>
              <a:rPr lang="en-US" sz="2400" kern="0" dirty="0" smtClean="0">
                <a:latin typeface="Garamond" pitchFamily="18" charset="0"/>
              </a:rPr>
              <a:t>How many people do you want to meet this year?</a:t>
            </a:r>
          </a:p>
          <a:p>
            <a:pPr marL="342900" marR="0" lvl="0" indent="-342900" algn="l" defTabSz="914400" rtl="0" eaLnBrk="1" fontAlgn="base" latinLnBrk="0" hangingPunct="1">
              <a:lnSpc>
                <a:spcPct val="100000"/>
              </a:lnSpc>
              <a:spcBef>
                <a:spcPct val="25000"/>
              </a:spcBef>
              <a:spcAft>
                <a:spcPct val="0"/>
              </a:spcAft>
              <a:buClr>
                <a:schemeClr val="tx2"/>
              </a:buClr>
              <a:buSzPct val="60000"/>
              <a:buFont typeface="Wingdings" pitchFamily="2" charset="2"/>
              <a:buNone/>
              <a:tabLst/>
              <a:defRPr/>
            </a:pPr>
            <a:r>
              <a:rPr lang="en-US" sz="2400" kern="0" dirty="0" smtClean="0">
                <a:latin typeface="Garamond" pitchFamily="18" charset="0"/>
              </a:rPr>
              <a:t>What is worth fighting for?</a:t>
            </a:r>
          </a:p>
          <a:p>
            <a:pPr marL="342900" marR="0" lvl="0" indent="-342900" algn="l" defTabSz="914400" rtl="0" eaLnBrk="1" fontAlgn="base" latinLnBrk="0" hangingPunct="1">
              <a:lnSpc>
                <a:spcPct val="100000"/>
              </a:lnSpc>
              <a:spcBef>
                <a:spcPct val="25000"/>
              </a:spcBef>
              <a:spcAft>
                <a:spcPct val="0"/>
              </a:spcAft>
              <a:buClr>
                <a:schemeClr val="tx2"/>
              </a:buClr>
              <a:buSzPct val="60000"/>
              <a:buFont typeface="Wingdings" pitchFamily="2" charset="2"/>
              <a:buNone/>
              <a:tabLst/>
              <a:defRPr/>
            </a:pPr>
            <a:r>
              <a:rPr kumimoji="0" lang="en-US" sz="2400" b="0" i="0" u="none" strike="noStrike" kern="0" cap="none" spc="0" normalizeH="0" baseline="0" noProof="0" dirty="0" smtClean="0">
                <a:ln>
                  <a:noFill/>
                </a:ln>
                <a:solidFill>
                  <a:schemeClr val="tx1"/>
                </a:solidFill>
                <a:effectLst/>
                <a:uLnTx/>
                <a:uFillTx/>
                <a:latin typeface="Garamond" pitchFamily="18" charset="0"/>
                <a:ea typeface="+mn-ea"/>
                <a:cs typeface="+mn-cs"/>
              </a:rPr>
              <a:t>What</a:t>
            </a:r>
            <a:r>
              <a:rPr kumimoji="0" lang="en-US" sz="2400" b="0" i="0" u="none" strike="noStrike" kern="0" cap="none" spc="0" normalizeH="0" noProof="0" dirty="0" smtClean="0">
                <a:ln>
                  <a:noFill/>
                </a:ln>
                <a:solidFill>
                  <a:schemeClr val="tx1"/>
                </a:solidFill>
                <a:effectLst/>
                <a:uLnTx/>
                <a:uFillTx/>
                <a:latin typeface="Garamond" pitchFamily="18" charset="0"/>
                <a:ea typeface="+mn-ea"/>
                <a:cs typeface="+mn-cs"/>
              </a:rPr>
              <a:t> is your time worth?</a:t>
            </a:r>
            <a:endParaRPr kumimoji="0" lang="en-US" sz="2400" b="0" i="0" u="none" strike="noStrike" kern="0" cap="none" spc="0" normalizeH="0" baseline="0" noProof="0" dirty="0" smtClean="0">
              <a:ln>
                <a:noFill/>
              </a:ln>
              <a:solidFill>
                <a:schemeClr val="tx1"/>
              </a:solidFill>
              <a:effectLst/>
              <a:uLnTx/>
              <a:uFillTx/>
              <a:latin typeface="Garamond" pitchFamily="18" charset="0"/>
              <a:ea typeface="+mn-ea"/>
              <a:cs typeface="+mn-cs"/>
            </a:endParaRPr>
          </a:p>
          <a:p>
            <a:pPr marL="342900" marR="0" lvl="0" indent="-342900" algn="l" defTabSz="914400" rtl="0" eaLnBrk="1" fontAlgn="base" latinLnBrk="0" hangingPunct="1">
              <a:lnSpc>
                <a:spcPct val="100000"/>
              </a:lnSpc>
              <a:spcBef>
                <a:spcPct val="25000"/>
              </a:spcBef>
              <a:spcAft>
                <a:spcPct val="0"/>
              </a:spcAft>
              <a:buClr>
                <a:schemeClr val="tx2"/>
              </a:buClr>
              <a:buSzPct val="60000"/>
              <a:buFont typeface="Wingdings" pitchFamily="2" charset="2"/>
              <a:buNone/>
              <a:tabLst/>
              <a:defRPr/>
            </a:pPr>
            <a:endParaRPr kumimoji="0" lang="en-US" sz="9600" b="0" i="0" u="none" strike="noStrike" kern="0" cap="none" spc="0" normalizeH="0" baseline="0" noProof="0" dirty="0" smtClean="0">
              <a:ln>
                <a:noFill/>
              </a:ln>
              <a:solidFill>
                <a:schemeClr val="tx1"/>
              </a:solidFill>
              <a:effectLst/>
              <a:uLnTx/>
              <a:uFillTx/>
              <a:latin typeface="Garamond" pitchFamily="18" charset="0"/>
              <a:ea typeface="+mn-ea"/>
              <a:cs typeface="+mn-cs"/>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762000" y="990600"/>
            <a:ext cx="7067550" cy="5467350"/>
          </a:xfrm>
          <a:prstGeom prst="rect">
            <a:avLst/>
          </a:prstGeom>
          <a:noFill/>
          <a:ln w="9525">
            <a:noFill/>
            <a:miter lim="800000"/>
            <a:headEnd/>
            <a:tailEnd/>
          </a:ln>
        </p:spPr>
      </p:pic>
      <p:sp>
        <p:nvSpPr>
          <p:cNvPr id="5" name="Rectangle 4"/>
          <p:cNvSpPr>
            <a:spLocks noGrp="1" noChangeArrowheads="1"/>
          </p:cNvSpPr>
          <p:nvPr>
            <p:ph type="title"/>
          </p:nvPr>
        </p:nvSpPr>
        <p:spPr>
          <a:xfrm>
            <a:off x="0" y="-381000"/>
            <a:ext cx="7772400" cy="1295400"/>
          </a:xfrm>
        </p:spPr>
        <p:txBody>
          <a:bodyPr/>
          <a:lstStyle/>
          <a:p>
            <a:r>
              <a:rPr lang="en-US" dirty="0" smtClean="0">
                <a:latin typeface="Garamond" pitchFamily="18" charset="0"/>
              </a:rPr>
              <a:t>Can you see what I see?</a:t>
            </a:r>
            <a:endParaRPr lang="en-US" dirty="0">
              <a:latin typeface="Garamond"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Grp="1" noChangeArrowheads="1"/>
          </p:cNvSpPr>
          <p:nvPr>
            <p:ph type="title"/>
          </p:nvPr>
        </p:nvSpPr>
        <p:spPr>
          <a:xfrm>
            <a:off x="0" y="-381000"/>
            <a:ext cx="7696200" cy="1295400"/>
          </a:xfrm>
        </p:spPr>
        <p:txBody>
          <a:bodyPr/>
          <a:lstStyle/>
          <a:p>
            <a:r>
              <a:rPr lang="en-US" dirty="0" smtClean="0">
                <a:latin typeface="Garamond" pitchFamily="18" charset="0"/>
              </a:rPr>
              <a:t>Throw out some stock picks</a:t>
            </a:r>
            <a:endParaRPr lang="en-US" dirty="0">
              <a:latin typeface="Garamond" pitchFamily="18" charset="0"/>
            </a:endParaRPr>
          </a:p>
        </p:txBody>
      </p:sp>
      <p:sp>
        <p:nvSpPr>
          <p:cNvPr id="18437" name="Rectangle 5"/>
          <p:cNvSpPr>
            <a:spLocks noGrp="1" noChangeArrowheads="1"/>
          </p:cNvSpPr>
          <p:nvPr>
            <p:ph type="body" idx="1"/>
          </p:nvPr>
        </p:nvSpPr>
        <p:spPr>
          <a:xfrm>
            <a:off x="304800" y="1066800"/>
            <a:ext cx="7696200" cy="5181600"/>
          </a:xfrm>
        </p:spPr>
        <p:txBody>
          <a:bodyPr/>
          <a:lstStyle/>
          <a:p>
            <a:pPr>
              <a:buFont typeface="Wingdings" pitchFamily="2" charset="2"/>
              <a:buChar char="Ø"/>
            </a:pPr>
            <a:r>
              <a:rPr lang="en-US" sz="3200" dirty="0" smtClean="0">
                <a:latin typeface="Garamond" pitchFamily="18" charset="0"/>
              </a:rPr>
              <a:t>Let’s play a game, you name a stock, I name a better one. Begin.</a:t>
            </a:r>
          </a:p>
          <a:p>
            <a:endParaRPr lang="en-US" sz="3200" dirty="0" smtClean="0">
              <a:latin typeface="Garamond" pitchFamily="18" charset="0"/>
            </a:endParaRPr>
          </a:p>
          <a:p>
            <a:pPr>
              <a:buFont typeface="Wingdings" pitchFamily="2" charset="2"/>
              <a:buChar char="Ø"/>
            </a:pPr>
            <a:r>
              <a:rPr lang="en-US" sz="3200" dirty="0" smtClean="0">
                <a:latin typeface="Garamond" pitchFamily="18" charset="0"/>
              </a:rPr>
              <a:t>Now, play that game by yourself and go through 1000 repetitions and you’re left with… 10 of the best stocks.</a:t>
            </a:r>
          </a:p>
          <a:p>
            <a:pPr>
              <a:buFont typeface="Wingdings" pitchFamily="2" charset="2"/>
              <a:buChar char="Ø"/>
            </a:pPr>
            <a:endParaRPr lang="en-US" sz="3200" dirty="0" smtClean="0">
              <a:latin typeface="Garamond" pitchFamily="18" charset="0"/>
            </a:endParaRPr>
          </a:p>
          <a:p>
            <a:pPr>
              <a:buFont typeface="Wingdings" pitchFamily="2" charset="2"/>
              <a:buChar char="Ø"/>
            </a:pPr>
            <a:r>
              <a:rPr lang="en-US" sz="3200" dirty="0" smtClean="0">
                <a:latin typeface="Garamond" pitchFamily="18" charset="0"/>
              </a:rPr>
              <a:t>Anyone want to consolidate stock picks?</a:t>
            </a:r>
          </a:p>
          <a:p>
            <a:pPr>
              <a:buFont typeface="Wingdings" pitchFamily="2" charset="2"/>
              <a:buChar char="Ø"/>
            </a:pPr>
            <a:endParaRPr lang="en-US" dirty="0">
              <a:latin typeface="Garamond"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Grp="1" noChangeArrowheads="1"/>
          </p:cNvSpPr>
          <p:nvPr>
            <p:ph type="title"/>
          </p:nvPr>
        </p:nvSpPr>
        <p:spPr>
          <a:xfrm>
            <a:off x="0" y="-381000"/>
            <a:ext cx="7696200" cy="1295400"/>
          </a:xfrm>
        </p:spPr>
        <p:txBody>
          <a:bodyPr/>
          <a:lstStyle/>
          <a:p>
            <a:r>
              <a:rPr lang="en-US" dirty="0" smtClean="0">
                <a:latin typeface="Garamond" pitchFamily="18" charset="0"/>
              </a:rPr>
              <a:t>The Goal of this Class</a:t>
            </a:r>
            <a:endParaRPr lang="en-US" dirty="0">
              <a:latin typeface="Garamond" pitchFamily="18" charset="0"/>
            </a:endParaRPr>
          </a:p>
        </p:txBody>
      </p:sp>
      <p:sp>
        <p:nvSpPr>
          <p:cNvPr id="18437" name="Rectangle 5"/>
          <p:cNvSpPr>
            <a:spLocks noGrp="1" noChangeArrowheads="1"/>
          </p:cNvSpPr>
          <p:nvPr>
            <p:ph type="body" idx="1"/>
          </p:nvPr>
        </p:nvSpPr>
        <p:spPr>
          <a:xfrm>
            <a:off x="304800" y="1066800"/>
            <a:ext cx="7696200" cy="5181600"/>
          </a:xfrm>
        </p:spPr>
        <p:txBody>
          <a:bodyPr/>
          <a:lstStyle/>
          <a:p>
            <a:pPr>
              <a:buFont typeface="Wingdings" pitchFamily="2" charset="2"/>
              <a:buChar char="Ø"/>
            </a:pPr>
            <a:r>
              <a:rPr lang="en-US" sz="3200" dirty="0" smtClean="0">
                <a:latin typeface="Garamond" pitchFamily="18" charset="0"/>
              </a:rPr>
              <a:t>The goal of this class is to give you the mental framework that no MBA school will give you, a mental framework that will consistently keep you from losing money in the stock market over long periods of time.</a:t>
            </a:r>
          </a:p>
          <a:p>
            <a:pPr>
              <a:buFont typeface="Wingdings" pitchFamily="2" charset="2"/>
              <a:buChar char="Ø"/>
            </a:pPr>
            <a:r>
              <a:rPr lang="en-US" sz="3200" dirty="0" smtClean="0">
                <a:latin typeface="Garamond" pitchFamily="18" charset="0"/>
              </a:rPr>
              <a:t>Teach you how to put your money where other money is headed, before it gets there</a:t>
            </a:r>
          </a:p>
          <a:p>
            <a:pPr>
              <a:buFont typeface="Wingdings" pitchFamily="2" charset="2"/>
              <a:buChar char="Ø"/>
            </a:pPr>
            <a:r>
              <a:rPr lang="en-US" sz="3200" dirty="0" smtClean="0">
                <a:latin typeface="Garamond" pitchFamily="18" charset="0"/>
              </a:rPr>
              <a:t>Ask me about MBA schools in Incentives…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Grp="1" noChangeArrowheads="1"/>
          </p:cNvSpPr>
          <p:nvPr>
            <p:ph type="title"/>
          </p:nvPr>
        </p:nvSpPr>
        <p:spPr>
          <a:xfrm>
            <a:off x="0" y="-381000"/>
            <a:ext cx="7696200" cy="1295400"/>
          </a:xfrm>
        </p:spPr>
        <p:txBody>
          <a:bodyPr/>
          <a:lstStyle/>
          <a:p>
            <a:r>
              <a:rPr lang="en-US" dirty="0" smtClean="0">
                <a:latin typeface="Garamond" pitchFamily="18" charset="0"/>
              </a:rPr>
              <a:t>The Golden Assumption</a:t>
            </a:r>
            <a:endParaRPr lang="en-US" dirty="0">
              <a:latin typeface="Garamond" pitchFamily="18" charset="0"/>
            </a:endParaRPr>
          </a:p>
        </p:txBody>
      </p:sp>
      <p:sp>
        <p:nvSpPr>
          <p:cNvPr id="18437" name="Rectangle 5"/>
          <p:cNvSpPr>
            <a:spLocks noGrp="1" noChangeArrowheads="1"/>
          </p:cNvSpPr>
          <p:nvPr>
            <p:ph type="body" idx="1"/>
          </p:nvPr>
        </p:nvSpPr>
        <p:spPr>
          <a:xfrm>
            <a:off x="304800" y="1066800"/>
            <a:ext cx="7696200" cy="5181600"/>
          </a:xfrm>
        </p:spPr>
        <p:txBody>
          <a:bodyPr/>
          <a:lstStyle/>
          <a:p>
            <a:pPr>
              <a:buFont typeface="Wingdings" pitchFamily="2" charset="2"/>
              <a:buChar char="Ø"/>
            </a:pPr>
            <a:r>
              <a:rPr lang="en-US" sz="3200" dirty="0" smtClean="0">
                <a:latin typeface="Garamond" pitchFamily="18" charset="0"/>
              </a:rPr>
              <a:t>Companies that make more money and are set to make more money than other companies should be more expensive than other companies.</a:t>
            </a:r>
          </a:p>
          <a:p>
            <a:pPr>
              <a:buFont typeface="Wingdings" pitchFamily="2" charset="2"/>
              <a:buChar char="Ø"/>
            </a:pPr>
            <a:r>
              <a:rPr lang="en-US" sz="3200" dirty="0" smtClean="0">
                <a:latin typeface="Garamond" pitchFamily="18" charset="0"/>
              </a:rPr>
              <a:t>If A makes more than B and</a:t>
            </a:r>
          </a:p>
          <a:p>
            <a:pPr>
              <a:buFont typeface="Wingdings" pitchFamily="2" charset="2"/>
              <a:buChar char="Ø"/>
            </a:pPr>
            <a:r>
              <a:rPr lang="en-US" sz="3200" dirty="0" smtClean="0">
                <a:latin typeface="Garamond" pitchFamily="18" charset="0"/>
              </a:rPr>
              <a:t>If A is growing faster than B</a:t>
            </a:r>
          </a:p>
          <a:p>
            <a:pPr>
              <a:buFont typeface="Wingdings" pitchFamily="2" charset="2"/>
              <a:buChar char="Ø"/>
            </a:pPr>
            <a:r>
              <a:rPr lang="en-US" sz="3200" dirty="0" smtClean="0">
                <a:latin typeface="Garamond" pitchFamily="18" charset="0"/>
              </a:rPr>
              <a:t>THEN A should be more expensive than B</a:t>
            </a:r>
            <a:endParaRPr lang="en-US" sz="3200" dirty="0">
              <a:latin typeface="Garamond"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Grp="1" noChangeArrowheads="1"/>
          </p:cNvSpPr>
          <p:nvPr>
            <p:ph type="title"/>
          </p:nvPr>
        </p:nvSpPr>
        <p:spPr>
          <a:xfrm>
            <a:off x="0" y="-381000"/>
            <a:ext cx="7772400" cy="1295400"/>
          </a:xfrm>
        </p:spPr>
        <p:txBody>
          <a:bodyPr/>
          <a:lstStyle/>
          <a:p>
            <a:r>
              <a:rPr lang="en-US" dirty="0" smtClean="0">
                <a:latin typeface="Garamond" pitchFamily="18" charset="0"/>
              </a:rPr>
              <a:t>What is Recommended for this “Class”</a:t>
            </a:r>
            <a:endParaRPr lang="en-US" dirty="0">
              <a:latin typeface="Garamond" pitchFamily="18" charset="0"/>
            </a:endParaRPr>
          </a:p>
        </p:txBody>
      </p:sp>
      <p:sp>
        <p:nvSpPr>
          <p:cNvPr id="18437" name="Rectangle 5"/>
          <p:cNvSpPr>
            <a:spLocks noGrp="1" noChangeArrowheads="1"/>
          </p:cNvSpPr>
          <p:nvPr>
            <p:ph type="body" idx="1"/>
          </p:nvPr>
        </p:nvSpPr>
        <p:spPr>
          <a:xfrm>
            <a:off x="304800" y="1066800"/>
            <a:ext cx="7696200" cy="5181600"/>
          </a:xfrm>
        </p:spPr>
        <p:txBody>
          <a:bodyPr/>
          <a:lstStyle/>
          <a:p>
            <a:pPr>
              <a:buFont typeface="Wingdings" pitchFamily="2" charset="2"/>
              <a:buChar char="Ø"/>
            </a:pPr>
            <a:r>
              <a:rPr lang="en-US" sz="3200" dirty="0" smtClean="0">
                <a:latin typeface="Garamond" pitchFamily="18" charset="0"/>
              </a:rPr>
              <a:t>Brain, Laptop, Headphones, Internet Access</a:t>
            </a:r>
          </a:p>
          <a:p>
            <a:pPr>
              <a:buFont typeface="Wingdings" pitchFamily="2" charset="2"/>
              <a:buChar char="Ø"/>
            </a:pPr>
            <a:r>
              <a:rPr lang="en-US" sz="3200" dirty="0" smtClean="0">
                <a:latin typeface="Garamond" pitchFamily="18" charset="0"/>
              </a:rPr>
              <a:t>This is not a class. I am not getting paid. I don’t really expect you to be able to beat the market, and I realize the best that I can do is give you the opportunity and the incentive to take it. The choice to take it is yours, and yours alone. </a:t>
            </a:r>
            <a:r>
              <a:rPr lang="en-US" sz="3200" b="1" dirty="0" smtClean="0">
                <a:latin typeface="Garamond" pitchFamily="18" charset="0"/>
              </a:rPr>
              <a:t>This is meant to be fun</a:t>
            </a:r>
            <a:r>
              <a:rPr lang="en-US" sz="3200" dirty="0" smtClean="0">
                <a:latin typeface="Garamond" pitchFamily="18" charset="0"/>
              </a:rPr>
              <a: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Grp="1" noChangeArrowheads="1"/>
          </p:cNvSpPr>
          <p:nvPr>
            <p:ph type="title"/>
          </p:nvPr>
        </p:nvSpPr>
        <p:spPr>
          <a:xfrm>
            <a:off x="0" y="-381000"/>
            <a:ext cx="7772400" cy="1295400"/>
          </a:xfrm>
        </p:spPr>
        <p:txBody>
          <a:bodyPr/>
          <a:lstStyle/>
          <a:p>
            <a:r>
              <a:rPr lang="en-US" dirty="0" smtClean="0">
                <a:latin typeface="Garamond" pitchFamily="18" charset="0"/>
              </a:rPr>
              <a:t>Timeline</a:t>
            </a:r>
            <a:endParaRPr lang="en-US" dirty="0">
              <a:latin typeface="Garamond" pitchFamily="18" charset="0"/>
            </a:endParaRPr>
          </a:p>
        </p:txBody>
      </p:sp>
      <p:sp>
        <p:nvSpPr>
          <p:cNvPr id="18437" name="Rectangle 5"/>
          <p:cNvSpPr>
            <a:spLocks noGrp="1" noChangeArrowheads="1"/>
          </p:cNvSpPr>
          <p:nvPr>
            <p:ph type="body" idx="1"/>
          </p:nvPr>
        </p:nvSpPr>
        <p:spPr>
          <a:xfrm>
            <a:off x="304800" y="1066800"/>
            <a:ext cx="7696200" cy="5181600"/>
          </a:xfrm>
        </p:spPr>
        <p:txBody>
          <a:bodyPr/>
          <a:lstStyle/>
          <a:p>
            <a:pPr>
              <a:buFont typeface="Wingdings" pitchFamily="2" charset="2"/>
              <a:buChar char="Ø"/>
            </a:pPr>
            <a:r>
              <a:rPr lang="en-US" sz="3200" dirty="0" smtClean="0">
                <a:latin typeface="Garamond" pitchFamily="18" charset="0"/>
              </a:rPr>
              <a:t>12 Weeks, Once a Week, 55 Minutes</a:t>
            </a:r>
          </a:p>
          <a:p>
            <a:pPr>
              <a:buFont typeface="Wingdings" pitchFamily="2" charset="2"/>
              <a:buChar char="Ø"/>
            </a:pPr>
            <a:r>
              <a:rPr lang="en-US" sz="3200" dirty="0" smtClean="0">
                <a:latin typeface="Garamond" pitchFamily="18" charset="0"/>
              </a:rPr>
              <a:t>You have a question? Ask. If I can’t answer it, Maybe someone else can.</a:t>
            </a:r>
          </a:p>
          <a:p>
            <a:pPr>
              <a:buFont typeface="Wingdings" pitchFamily="2" charset="2"/>
              <a:buChar char="Ø"/>
            </a:pPr>
            <a:r>
              <a:rPr lang="en-US" sz="3200" dirty="0" smtClean="0">
                <a:latin typeface="Garamond" pitchFamily="18" charset="0"/>
              </a:rPr>
              <a:t>Basically, I can only talk so long, I’ll come up with some good material, but other than that, it’s really up to you to ask via trial and error what’s going on.</a:t>
            </a:r>
            <a:endParaRPr lang="en-US" sz="3200" dirty="0">
              <a:latin typeface="Garamond"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Grp="1" noChangeArrowheads="1"/>
          </p:cNvSpPr>
          <p:nvPr>
            <p:ph type="title"/>
          </p:nvPr>
        </p:nvSpPr>
        <p:spPr>
          <a:xfrm>
            <a:off x="0" y="-381000"/>
            <a:ext cx="7772400" cy="1295400"/>
          </a:xfrm>
        </p:spPr>
        <p:txBody>
          <a:bodyPr/>
          <a:lstStyle/>
          <a:p>
            <a:r>
              <a:rPr lang="en-US" dirty="0" smtClean="0">
                <a:latin typeface="Garamond" pitchFamily="18" charset="0"/>
              </a:rPr>
              <a:t>Break out the Disclaimers</a:t>
            </a:r>
            <a:endParaRPr lang="en-US" dirty="0">
              <a:latin typeface="Garamond" pitchFamily="18" charset="0"/>
            </a:endParaRPr>
          </a:p>
        </p:txBody>
      </p:sp>
      <p:sp>
        <p:nvSpPr>
          <p:cNvPr id="18437" name="Rectangle 5"/>
          <p:cNvSpPr>
            <a:spLocks noGrp="1" noChangeArrowheads="1"/>
          </p:cNvSpPr>
          <p:nvPr>
            <p:ph type="body" idx="1"/>
          </p:nvPr>
        </p:nvSpPr>
        <p:spPr>
          <a:xfrm>
            <a:off x="304800" y="1066800"/>
            <a:ext cx="7696200" cy="5181600"/>
          </a:xfrm>
        </p:spPr>
        <p:txBody>
          <a:bodyPr/>
          <a:lstStyle/>
          <a:p>
            <a:pPr>
              <a:buFont typeface="Wingdings" pitchFamily="2" charset="2"/>
              <a:buChar char="Ø"/>
            </a:pPr>
            <a:r>
              <a:rPr lang="en-US" sz="3200" dirty="0" smtClean="0">
                <a:latin typeface="Garamond" pitchFamily="18" charset="0"/>
              </a:rPr>
              <a:t>There are 3 steps that you need to be able to do in order to be successful. If you can’t do them. I suggest you give up now.</a:t>
            </a:r>
          </a:p>
          <a:p>
            <a:pPr>
              <a:buFont typeface="Wingdings" pitchFamily="2" charset="2"/>
              <a:buChar char="Ø"/>
            </a:pPr>
            <a:r>
              <a:rPr lang="en-US" sz="3200" dirty="0" smtClean="0">
                <a:latin typeface="Garamond" pitchFamily="18" charset="0"/>
              </a:rPr>
              <a:t>I have a tendency to say things that may make you throw up in your mouth a little bit. I find that by taking opposite extreme points of view and compromising, you make progress.</a:t>
            </a:r>
            <a:endParaRPr lang="en-US" sz="3200" dirty="0">
              <a:latin typeface="Garamond"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Grp="1" noChangeArrowheads="1"/>
          </p:cNvSpPr>
          <p:nvPr>
            <p:ph type="title"/>
          </p:nvPr>
        </p:nvSpPr>
        <p:spPr>
          <a:xfrm>
            <a:off x="0" y="-381000"/>
            <a:ext cx="7772400" cy="1295400"/>
          </a:xfrm>
        </p:spPr>
        <p:txBody>
          <a:bodyPr/>
          <a:lstStyle/>
          <a:p>
            <a:r>
              <a:rPr lang="en-US" dirty="0" smtClean="0">
                <a:latin typeface="Garamond" pitchFamily="18" charset="0"/>
              </a:rPr>
              <a:t>Step 1. Believe in Yourself</a:t>
            </a:r>
            <a:endParaRPr lang="en-US" dirty="0">
              <a:latin typeface="Garamond" pitchFamily="18" charset="0"/>
            </a:endParaRPr>
          </a:p>
        </p:txBody>
      </p:sp>
      <p:sp>
        <p:nvSpPr>
          <p:cNvPr id="18437" name="Rectangle 5"/>
          <p:cNvSpPr>
            <a:spLocks noGrp="1" noChangeArrowheads="1"/>
          </p:cNvSpPr>
          <p:nvPr>
            <p:ph type="body" idx="1"/>
          </p:nvPr>
        </p:nvSpPr>
        <p:spPr>
          <a:xfrm>
            <a:off x="304800" y="1066800"/>
            <a:ext cx="7696200" cy="5181600"/>
          </a:xfrm>
        </p:spPr>
        <p:txBody>
          <a:bodyPr/>
          <a:lstStyle/>
          <a:p>
            <a:pPr>
              <a:buFont typeface="Wingdings" pitchFamily="2" charset="2"/>
              <a:buChar char="Ø"/>
            </a:pPr>
            <a:r>
              <a:rPr lang="en-US" sz="3200" dirty="0" smtClean="0">
                <a:latin typeface="Garamond" pitchFamily="18" charset="0"/>
              </a:rPr>
              <a:t>If you don’t believe that you can beat the market, this class is not for you. </a:t>
            </a:r>
            <a:endParaRPr lang="en-US" sz="3200" dirty="0">
              <a:latin typeface="Garamond"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Grp="1" noChangeArrowheads="1"/>
          </p:cNvSpPr>
          <p:nvPr>
            <p:ph type="title"/>
          </p:nvPr>
        </p:nvSpPr>
        <p:spPr>
          <a:xfrm>
            <a:off x="0" y="-381000"/>
            <a:ext cx="7772400" cy="1295400"/>
          </a:xfrm>
        </p:spPr>
        <p:txBody>
          <a:bodyPr/>
          <a:lstStyle/>
          <a:p>
            <a:r>
              <a:rPr lang="en-US" dirty="0" smtClean="0">
                <a:latin typeface="Garamond" pitchFamily="18" charset="0"/>
              </a:rPr>
              <a:t>Step 2. Question Everything</a:t>
            </a:r>
            <a:endParaRPr lang="en-US" dirty="0">
              <a:latin typeface="Garamond" pitchFamily="18" charset="0"/>
            </a:endParaRPr>
          </a:p>
        </p:txBody>
      </p:sp>
      <p:sp>
        <p:nvSpPr>
          <p:cNvPr id="18437" name="Rectangle 5"/>
          <p:cNvSpPr>
            <a:spLocks noGrp="1" noChangeArrowheads="1"/>
          </p:cNvSpPr>
          <p:nvPr>
            <p:ph type="body" idx="1"/>
          </p:nvPr>
        </p:nvSpPr>
        <p:spPr>
          <a:xfrm>
            <a:off x="304800" y="1066800"/>
            <a:ext cx="7696200" cy="5181600"/>
          </a:xfrm>
        </p:spPr>
        <p:txBody>
          <a:bodyPr/>
          <a:lstStyle/>
          <a:p>
            <a:pPr>
              <a:buFont typeface="Wingdings" pitchFamily="2" charset="2"/>
              <a:buChar char="Ø"/>
            </a:pPr>
            <a:r>
              <a:rPr lang="en-US" sz="3200" dirty="0" smtClean="0">
                <a:latin typeface="Garamond" pitchFamily="18" charset="0"/>
              </a:rPr>
              <a:t>If you want to blindly believe what others tell you, this class is not for you.</a:t>
            </a:r>
          </a:p>
          <a:p>
            <a:pPr>
              <a:buFont typeface="Wingdings" pitchFamily="2" charset="2"/>
              <a:buChar char="Ø"/>
            </a:pPr>
            <a:r>
              <a:rPr lang="en-US" sz="3200" dirty="0" smtClean="0">
                <a:latin typeface="Garamond" pitchFamily="18" charset="0"/>
              </a:rPr>
              <a:t>EMH, Witch Hunts, Anticipate vs. achieve, Reading Tea Leaves, Polar Bear Club, LAMB Club, Suicide, Technical Analysis.</a:t>
            </a:r>
          </a:p>
          <a:p>
            <a:pPr>
              <a:buFont typeface="Wingdings" pitchFamily="2" charset="2"/>
              <a:buChar char="Ø"/>
            </a:pPr>
            <a:r>
              <a:rPr lang="en-US" sz="3200" dirty="0" smtClean="0">
                <a:latin typeface="Garamond" pitchFamily="18" charset="0"/>
              </a:rPr>
              <a:t>Incentives: Psychics? ANALysts? Mutual Fund Managers? Your Broker? Journalists? Your friends? MBA school?</a:t>
            </a:r>
            <a:endParaRPr lang="en-US" sz="3200" dirty="0">
              <a:latin typeface="Garamond"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Grp="1" noChangeArrowheads="1"/>
          </p:cNvSpPr>
          <p:nvPr>
            <p:ph type="title"/>
          </p:nvPr>
        </p:nvSpPr>
        <p:spPr>
          <a:xfrm>
            <a:off x="0" y="-381000"/>
            <a:ext cx="7772400" cy="1295400"/>
          </a:xfrm>
        </p:spPr>
        <p:txBody>
          <a:bodyPr/>
          <a:lstStyle/>
          <a:p>
            <a:r>
              <a:rPr lang="en-US" dirty="0" smtClean="0">
                <a:latin typeface="Garamond" pitchFamily="18" charset="0"/>
              </a:rPr>
              <a:t>Step 3. Take Action</a:t>
            </a:r>
            <a:endParaRPr lang="en-US" dirty="0">
              <a:latin typeface="Garamond" pitchFamily="18" charset="0"/>
            </a:endParaRPr>
          </a:p>
        </p:txBody>
      </p:sp>
      <p:sp>
        <p:nvSpPr>
          <p:cNvPr id="18437" name="Rectangle 5"/>
          <p:cNvSpPr>
            <a:spLocks noGrp="1" noChangeArrowheads="1"/>
          </p:cNvSpPr>
          <p:nvPr>
            <p:ph type="body" idx="1"/>
          </p:nvPr>
        </p:nvSpPr>
        <p:spPr>
          <a:xfrm>
            <a:off x="304800" y="1066800"/>
            <a:ext cx="7696200" cy="5181600"/>
          </a:xfrm>
        </p:spPr>
        <p:txBody>
          <a:bodyPr/>
          <a:lstStyle/>
          <a:p>
            <a:pPr>
              <a:buFont typeface="Wingdings" pitchFamily="2" charset="2"/>
              <a:buChar char="Ø"/>
            </a:pPr>
            <a:r>
              <a:rPr lang="en-US" sz="3200" dirty="0" smtClean="0">
                <a:latin typeface="Garamond" pitchFamily="18" charset="0"/>
              </a:rPr>
              <a:t>If you’re going to sit around and philosophize and not do anything about your gut feelings, this class is not for you.</a:t>
            </a:r>
          </a:p>
          <a:p>
            <a:pPr>
              <a:buFont typeface="Wingdings" pitchFamily="2" charset="2"/>
              <a:buChar char="Ø"/>
            </a:pPr>
            <a:r>
              <a:rPr lang="en-US" sz="3200" dirty="0" smtClean="0">
                <a:latin typeface="Garamond" pitchFamily="18" charset="0"/>
              </a:rPr>
              <a:t>I’m not a “coulda-woulda-shoulda” kind of guy. </a:t>
            </a:r>
          </a:p>
          <a:p>
            <a:pPr>
              <a:buFont typeface="Wingdings" pitchFamily="2" charset="2"/>
              <a:buChar char="Ø"/>
            </a:pPr>
            <a:r>
              <a:rPr lang="en-US" sz="3200" dirty="0" smtClean="0">
                <a:latin typeface="Garamond" pitchFamily="18" charset="0"/>
              </a:rPr>
              <a:t>If it’s meant to be done, execute. No exceptions.</a:t>
            </a:r>
          </a:p>
          <a:p>
            <a:pPr>
              <a:buFont typeface="Wingdings" pitchFamily="2" charset="2"/>
              <a:buChar char="Ø"/>
            </a:pPr>
            <a:r>
              <a:rPr lang="en-US" sz="3200" dirty="0" smtClean="0">
                <a:latin typeface="Garamond" pitchFamily="18" charset="0"/>
              </a:rPr>
              <a:t>Only undertake “obvious deals”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Grp="1" noChangeArrowheads="1"/>
          </p:cNvSpPr>
          <p:nvPr>
            <p:ph type="title"/>
          </p:nvPr>
        </p:nvSpPr>
        <p:spPr>
          <a:xfrm>
            <a:off x="0" y="-381000"/>
            <a:ext cx="7772400" cy="1295400"/>
          </a:xfrm>
        </p:spPr>
        <p:txBody>
          <a:bodyPr/>
          <a:lstStyle/>
          <a:p>
            <a:r>
              <a:rPr lang="en-US" dirty="0" smtClean="0">
                <a:latin typeface="Garamond" pitchFamily="18" charset="0"/>
              </a:rPr>
              <a:t>Step 4. A Super Secret!</a:t>
            </a:r>
            <a:endParaRPr lang="en-US" dirty="0">
              <a:latin typeface="Garamond" pitchFamily="18" charset="0"/>
            </a:endParaRPr>
          </a:p>
        </p:txBody>
      </p:sp>
      <p:sp>
        <p:nvSpPr>
          <p:cNvPr id="18437" name="Rectangle 5"/>
          <p:cNvSpPr>
            <a:spLocks noGrp="1" noChangeArrowheads="1"/>
          </p:cNvSpPr>
          <p:nvPr>
            <p:ph type="body" idx="1"/>
          </p:nvPr>
        </p:nvSpPr>
        <p:spPr>
          <a:xfrm>
            <a:off x="304800" y="1066800"/>
            <a:ext cx="7696200" cy="5181600"/>
          </a:xfrm>
        </p:spPr>
        <p:txBody>
          <a:bodyPr/>
          <a:lstStyle/>
          <a:p>
            <a:pPr marL="514350" indent="-514350">
              <a:buFont typeface="Wingdings" pitchFamily="2" charset="2"/>
              <a:buChar char="Ø"/>
            </a:pPr>
            <a:r>
              <a:rPr lang="en-US" sz="3200" dirty="0" smtClean="0">
                <a:latin typeface="Garamond" pitchFamily="18" charset="0"/>
              </a:rPr>
              <a:t>You don’t have to do anything. The stock market is like baseball, except you only get a strike if you swing and the pitcher is wasted. You might as well just wait for the right pitch, but you’re going to have to put in the time waiting and looking for the right pitch before it actually comes. </a:t>
            </a:r>
          </a:p>
          <a:p>
            <a:pPr marL="514350" indent="-514350">
              <a:buFont typeface="Wingdings" pitchFamily="2" charset="2"/>
              <a:buChar char="Ø"/>
            </a:pPr>
            <a:r>
              <a:rPr lang="en-US" sz="3200" dirty="0" smtClean="0">
                <a:latin typeface="Garamond" pitchFamily="18" charset="0"/>
              </a:rPr>
              <a:t>The best hitters don’t want to tell you how they do it.</a:t>
            </a:r>
          </a:p>
          <a:p>
            <a:pPr marL="514350" indent="-514350">
              <a:buFont typeface="Wingdings" pitchFamily="2" charset="2"/>
              <a:buChar char="Ø"/>
            </a:pPr>
            <a:r>
              <a:rPr lang="en-US" sz="3200" dirty="0" smtClean="0">
                <a:latin typeface="Garamond" pitchFamily="18" charset="0"/>
              </a:rPr>
              <a:t>Getting Beaned is like Debt, you take the base, but you don’t get any points.</a:t>
            </a:r>
            <a:endParaRPr lang="en-US" sz="3200" dirty="0">
              <a:latin typeface="Garamond"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Grp="1" noChangeArrowheads="1"/>
          </p:cNvSpPr>
          <p:nvPr>
            <p:ph type="title"/>
          </p:nvPr>
        </p:nvSpPr>
        <p:spPr>
          <a:xfrm>
            <a:off x="0" y="-381000"/>
            <a:ext cx="7772400" cy="1295400"/>
          </a:xfrm>
        </p:spPr>
        <p:txBody>
          <a:bodyPr/>
          <a:lstStyle/>
          <a:p>
            <a:r>
              <a:rPr lang="en-US" dirty="0" smtClean="0">
                <a:latin typeface="Garamond" pitchFamily="18" charset="0"/>
              </a:rPr>
              <a:t>You Win By:</a:t>
            </a:r>
            <a:endParaRPr lang="en-US" dirty="0">
              <a:latin typeface="Garamond" pitchFamily="18" charset="0"/>
            </a:endParaRPr>
          </a:p>
        </p:txBody>
      </p:sp>
      <p:sp>
        <p:nvSpPr>
          <p:cNvPr id="18437" name="Rectangle 5"/>
          <p:cNvSpPr>
            <a:spLocks noGrp="1" noChangeArrowheads="1"/>
          </p:cNvSpPr>
          <p:nvPr>
            <p:ph type="body" idx="1"/>
          </p:nvPr>
        </p:nvSpPr>
        <p:spPr>
          <a:xfrm>
            <a:off x="304800" y="1066800"/>
            <a:ext cx="7696200" cy="5181600"/>
          </a:xfrm>
        </p:spPr>
        <p:txBody>
          <a:bodyPr/>
          <a:lstStyle/>
          <a:p>
            <a:pPr>
              <a:buFont typeface="Wingdings" pitchFamily="2" charset="2"/>
              <a:buChar char="Ø"/>
            </a:pPr>
            <a:r>
              <a:rPr lang="en-US" sz="3200" dirty="0" smtClean="0">
                <a:latin typeface="Garamond" pitchFamily="18" charset="0"/>
              </a:rPr>
              <a:t>Screwing up the least.</a:t>
            </a:r>
          </a:p>
          <a:p>
            <a:pPr>
              <a:buFont typeface="Wingdings" pitchFamily="2" charset="2"/>
              <a:buChar char="Ø"/>
            </a:pPr>
            <a:r>
              <a:rPr lang="en-US" sz="3200" dirty="0" smtClean="0">
                <a:latin typeface="Garamond" pitchFamily="18" charset="0"/>
              </a:rPr>
              <a:t>Not losing money.</a:t>
            </a:r>
          </a:p>
          <a:p>
            <a:pPr>
              <a:buFont typeface="Wingdings" pitchFamily="2" charset="2"/>
              <a:buChar char="Ø"/>
            </a:pPr>
            <a:r>
              <a:rPr lang="en-US" sz="3200" dirty="0" smtClean="0">
                <a:latin typeface="Garamond" pitchFamily="18" charset="0"/>
              </a:rPr>
              <a:t>Avoiding bad logic</a:t>
            </a:r>
          </a:p>
          <a:p>
            <a:pPr>
              <a:buFont typeface="Wingdings" pitchFamily="2" charset="2"/>
              <a:buChar char="Ø"/>
            </a:pPr>
            <a:r>
              <a:rPr lang="en-US" sz="3200" dirty="0" smtClean="0">
                <a:latin typeface="Garamond" pitchFamily="18" charset="0"/>
              </a:rPr>
              <a:t>Avoiding empty suits</a:t>
            </a:r>
          </a:p>
          <a:p>
            <a:pPr>
              <a:buFont typeface="Wingdings" pitchFamily="2" charset="2"/>
              <a:buChar char="Ø"/>
            </a:pPr>
            <a:r>
              <a:rPr lang="en-US" sz="3200" dirty="0" smtClean="0">
                <a:latin typeface="Garamond" pitchFamily="18" charset="0"/>
              </a:rPr>
              <a:t>Not being an idiot</a:t>
            </a:r>
          </a:p>
          <a:p>
            <a:pPr>
              <a:buFont typeface="Wingdings" pitchFamily="2" charset="2"/>
              <a:buChar char="Ø"/>
            </a:pPr>
            <a:r>
              <a:rPr lang="en-US" sz="3200" dirty="0" smtClean="0">
                <a:latin typeface="Garamond" pitchFamily="18" charset="0"/>
              </a:rPr>
              <a:t>Understanding overconfidence</a:t>
            </a:r>
          </a:p>
          <a:p>
            <a:pPr>
              <a:buFont typeface="Wingdings" pitchFamily="2" charset="2"/>
              <a:buChar char="Ø"/>
            </a:pPr>
            <a:r>
              <a:rPr lang="en-US" sz="3200" dirty="0" smtClean="0">
                <a:latin typeface="Garamond" pitchFamily="18" charset="0"/>
              </a:rPr>
              <a:t>Understanding correlation </a:t>
            </a:r>
            <a:r>
              <a:rPr lang="en-US" sz="3200" dirty="0" err="1" smtClean="0">
                <a:latin typeface="Garamond" pitchFamily="18" charset="0"/>
              </a:rPr>
              <a:t>vs</a:t>
            </a:r>
            <a:r>
              <a:rPr lang="en-US" sz="3200" dirty="0" smtClean="0">
                <a:latin typeface="Garamond" pitchFamily="18" charset="0"/>
              </a:rPr>
              <a:t> causation</a:t>
            </a:r>
          </a:p>
          <a:p>
            <a:pPr>
              <a:buFont typeface="Wingdings" pitchFamily="2" charset="2"/>
              <a:buChar char="Ø"/>
            </a:pPr>
            <a:r>
              <a:rPr lang="en-US" sz="3200" dirty="0" smtClean="0">
                <a:latin typeface="Garamond" pitchFamily="18" charset="0"/>
              </a:rPr>
              <a:t>Before you buy, ask yourself honestly how much you might LOSE over time</a:t>
            </a:r>
            <a:endParaRPr lang="en-US" sz="3200" dirty="0">
              <a:latin typeface="Garamond"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Grp="1" noChangeArrowheads="1"/>
          </p:cNvSpPr>
          <p:nvPr>
            <p:ph type="title"/>
          </p:nvPr>
        </p:nvSpPr>
        <p:spPr>
          <a:xfrm>
            <a:off x="0" y="-381000"/>
            <a:ext cx="7772400" cy="1295400"/>
          </a:xfrm>
        </p:spPr>
        <p:txBody>
          <a:bodyPr/>
          <a:lstStyle/>
          <a:p>
            <a:r>
              <a:rPr lang="en-US" dirty="0" smtClean="0">
                <a:latin typeface="Garamond" pitchFamily="18" charset="0"/>
              </a:rPr>
              <a:t>Focus: Relative Valuation</a:t>
            </a:r>
            <a:endParaRPr lang="en-US" dirty="0">
              <a:latin typeface="Garamond" pitchFamily="18" charset="0"/>
            </a:endParaRPr>
          </a:p>
        </p:txBody>
      </p:sp>
      <p:sp>
        <p:nvSpPr>
          <p:cNvPr id="18437" name="Rectangle 5"/>
          <p:cNvSpPr>
            <a:spLocks noGrp="1" noChangeArrowheads="1"/>
          </p:cNvSpPr>
          <p:nvPr>
            <p:ph type="body" idx="1"/>
          </p:nvPr>
        </p:nvSpPr>
        <p:spPr>
          <a:xfrm>
            <a:off x="304800" y="1066800"/>
            <a:ext cx="7696200" cy="5181600"/>
          </a:xfrm>
        </p:spPr>
        <p:txBody>
          <a:bodyPr/>
          <a:lstStyle/>
          <a:p>
            <a:pPr>
              <a:buFont typeface="Wingdings" pitchFamily="2" charset="2"/>
              <a:buChar char="Ø"/>
            </a:pPr>
            <a:r>
              <a:rPr lang="en-US" sz="3200" dirty="0" smtClean="0">
                <a:latin typeface="Garamond" pitchFamily="18" charset="0"/>
              </a:rPr>
              <a:t>The absolute pricing of a company isn’t as important as how it is valued relative to the rest of the market and its peer group.</a:t>
            </a:r>
          </a:p>
          <a:p>
            <a:pPr>
              <a:buFont typeface="Wingdings" pitchFamily="2" charset="2"/>
              <a:buChar char="Ø"/>
            </a:pPr>
            <a:r>
              <a:rPr lang="en-US" sz="3200" dirty="0" smtClean="0">
                <a:latin typeface="Garamond" pitchFamily="18" charset="0"/>
              </a:rPr>
              <a:t>Thanks to opportunity cost, when you have two opportunities, when A gets cheaper, B has to get cheaper as well, as people shift out of B into A as it becomes a better deal.</a:t>
            </a:r>
            <a:endParaRPr lang="en-US" sz="3200" dirty="0">
              <a:latin typeface="Garamond"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Grp="1" noChangeArrowheads="1"/>
          </p:cNvSpPr>
          <p:nvPr>
            <p:ph type="title"/>
          </p:nvPr>
        </p:nvSpPr>
        <p:spPr>
          <a:xfrm>
            <a:off x="0" y="-381000"/>
            <a:ext cx="7772400" cy="1295400"/>
          </a:xfrm>
        </p:spPr>
        <p:txBody>
          <a:bodyPr/>
          <a:lstStyle/>
          <a:p>
            <a:r>
              <a:rPr lang="en-US" dirty="0" smtClean="0">
                <a:latin typeface="Garamond" pitchFamily="18" charset="0"/>
              </a:rPr>
              <a:t>Know what you own</a:t>
            </a:r>
            <a:endParaRPr lang="en-US" dirty="0">
              <a:latin typeface="Garamond" pitchFamily="18" charset="0"/>
            </a:endParaRPr>
          </a:p>
        </p:txBody>
      </p:sp>
      <p:sp>
        <p:nvSpPr>
          <p:cNvPr id="18437" name="Rectangle 5"/>
          <p:cNvSpPr>
            <a:spLocks noGrp="1" noChangeArrowheads="1"/>
          </p:cNvSpPr>
          <p:nvPr>
            <p:ph type="body" idx="1"/>
          </p:nvPr>
        </p:nvSpPr>
        <p:spPr>
          <a:xfrm>
            <a:off x="304800" y="1066800"/>
            <a:ext cx="7696200" cy="5181600"/>
          </a:xfrm>
        </p:spPr>
        <p:txBody>
          <a:bodyPr/>
          <a:lstStyle/>
          <a:p>
            <a:pPr>
              <a:buFont typeface="Wingdings" pitchFamily="2" charset="2"/>
              <a:buChar char="Ø"/>
            </a:pPr>
            <a:r>
              <a:rPr lang="en-US" sz="3200" dirty="0" smtClean="0">
                <a:latin typeface="Garamond" pitchFamily="18" charset="0"/>
              </a:rPr>
              <a:t>Nobody gets this right. This does not mean buy stocks of companies you have stuff from. This means, to really understand how a company makes money, you need to understand their product and their market… because if the market goes bad, that changes the stock price.</a:t>
            </a:r>
            <a:endParaRPr lang="en-US" sz="3200" dirty="0">
              <a:latin typeface="Garamond"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Grp="1" noChangeArrowheads="1"/>
          </p:cNvSpPr>
          <p:nvPr>
            <p:ph type="title"/>
          </p:nvPr>
        </p:nvSpPr>
        <p:spPr>
          <a:xfrm>
            <a:off x="0" y="-381000"/>
            <a:ext cx="7772400" cy="1295400"/>
          </a:xfrm>
        </p:spPr>
        <p:txBody>
          <a:bodyPr/>
          <a:lstStyle/>
          <a:p>
            <a:r>
              <a:rPr lang="en-US" dirty="0" smtClean="0">
                <a:latin typeface="Garamond" pitchFamily="18" charset="0"/>
              </a:rPr>
              <a:t>Round 1: What do companies make?</a:t>
            </a:r>
            <a:endParaRPr lang="en-US" dirty="0">
              <a:latin typeface="Garamond" pitchFamily="18" charset="0"/>
            </a:endParaRPr>
          </a:p>
        </p:txBody>
      </p:sp>
      <p:sp>
        <p:nvSpPr>
          <p:cNvPr id="18437" name="Rectangle 5"/>
          <p:cNvSpPr>
            <a:spLocks noGrp="1" noChangeArrowheads="1"/>
          </p:cNvSpPr>
          <p:nvPr>
            <p:ph type="body" idx="1"/>
          </p:nvPr>
        </p:nvSpPr>
        <p:spPr>
          <a:xfrm>
            <a:off x="304800" y="1066800"/>
            <a:ext cx="7696200" cy="5181600"/>
          </a:xfrm>
        </p:spPr>
        <p:txBody>
          <a:bodyPr/>
          <a:lstStyle/>
          <a:p>
            <a:pPr>
              <a:buFont typeface="Wingdings" pitchFamily="2" charset="2"/>
              <a:buChar char="Ø"/>
            </a:pPr>
            <a:r>
              <a:rPr lang="en-US" sz="3200" dirty="0" smtClean="0">
                <a:latin typeface="Garamond" pitchFamily="18" charset="0"/>
              </a:rPr>
              <a:t>Good Citizens?</a:t>
            </a:r>
          </a:p>
          <a:p>
            <a:pPr>
              <a:buFont typeface="Wingdings" pitchFamily="2" charset="2"/>
              <a:buChar char="Ø"/>
            </a:pPr>
            <a:r>
              <a:rPr lang="en-US" sz="3200" dirty="0" smtClean="0">
                <a:latin typeface="Garamond" pitchFamily="18" charset="0"/>
              </a:rPr>
              <a:t>Goods? Services?</a:t>
            </a:r>
          </a:p>
          <a:p>
            <a:pPr>
              <a:buFont typeface="Wingdings" pitchFamily="2" charset="2"/>
              <a:buChar char="Ø"/>
            </a:pPr>
            <a:r>
              <a:rPr lang="en-US" sz="3200" dirty="0" smtClean="0">
                <a:latin typeface="Garamond" pitchFamily="18" charset="0"/>
              </a:rPr>
              <a:t>Good Employees?</a:t>
            </a:r>
          </a:p>
          <a:p>
            <a:pPr>
              <a:buFont typeface="Wingdings" pitchFamily="2" charset="2"/>
              <a:buChar char="Ø"/>
            </a:pPr>
            <a:r>
              <a:rPr lang="en-US" sz="3200" dirty="0" smtClean="0">
                <a:latin typeface="Garamond" pitchFamily="18" charset="0"/>
              </a:rPr>
              <a:t>Money?</a:t>
            </a:r>
          </a:p>
          <a:p>
            <a:pPr>
              <a:buFont typeface="Wingdings" pitchFamily="2" charset="2"/>
              <a:buChar char="Ø"/>
            </a:pPr>
            <a:r>
              <a:rPr lang="en-US" sz="3200" dirty="0" smtClean="0">
                <a:latin typeface="Garamond" pitchFamily="18" charset="0"/>
              </a:rPr>
              <a:t>Currency! Companies make currency</a:t>
            </a:r>
            <a:endParaRPr lang="en-US" sz="3200" dirty="0">
              <a:latin typeface="Garamond"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cstate="print"/>
          <a:srcRect/>
          <a:stretch>
            <a:fillRect/>
          </a:stretch>
        </p:blipFill>
        <p:spPr bwMode="auto">
          <a:xfrm>
            <a:off x="609600" y="1676400"/>
            <a:ext cx="8001000" cy="480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Grp="1" noChangeArrowheads="1"/>
          </p:cNvSpPr>
          <p:nvPr>
            <p:ph type="title"/>
          </p:nvPr>
        </p:nvSpPr>
        <p:spPr>
          <a:xfrm>
            <a:off x="0" y="-381000"/>
            <a:ext cx="7772400" cy="1295400"/>
          </a:xfrm>
        </p:spPr>
        <p:txBody>
          <a:bodyPr/>
          <a:lstStyle/>
          <a:p>
            <a:r>
              <a:rPr lang="en-US" dirty="0" smtClean="0">
                <a:latin typeface="Garamond" pitchFamily="18" charset="0"/>
              </a:rPr>
              <a:t>Round 2</a:t>
            </a:r>
            <a:endParaRPr lang="en-US" dirty="0">
              <a:latin typeface="Garamond" pitchFamily="18" charset="0"/>
            </a:endParaRPr>
          </a:p>
        </p:txBody>
      </p:sp>
      <p:sp>
        <p:nvSpPr>
          <p:cNvPr id="18437" name="Rectangle 5"/>
          <p:cNvSpPr>
            <a:spLocks noGrp="1" noChangeArrowheads="1"/>
          </p:cNvSpPr>
          <p:nvPr>
            <p:ph type="body" idx="1"/>
          </p:nvPr>
        </p:nvSpPr>
        <p:spPr>
          <a:xfrm>
            <a:off x="304800" y="1066800"/>
            <a:ext cx="7696200" cy="5181600"/>
          </a:xfrm>
        </p:spPr>
        <p:txBody>
          <a:bodyPr/>
          <a:lstStyle/>
          <a:p>
            <a:pPr>
              <a:buFont typeface="Wingdings" pitchFamily="2" charset="2"/>
              <a:buChar char="Ø"/>
            </a:pPr>
            <a:r>
              <a:rPr lang="en-US" sz="3200" dirty="0" smtClean="0">
                <a:latin typeface="Garamond" pitchFamily="18" charset="0"/>
              </a:rPr>
              <a:t>Don’t reinvent the wheel.</a:t>
            </a:r>
          </a:p>
          <a:p>
            <a:pPr>
              <a:buFont typeface="Wingdings" pitchFamily="2" charset="2"/>
              <a:buChar char="Ø"/>
            </a:pPr>
            <a:r>
              <a:rPr lang="en-US" sz="3200" dirty="0" smtClean="0">
                <a:latin typeface="Garamond" pitchFamily="18" charset="0"/>
              </a:rPr>
              <a:t>Ben Graham: P/B</a:t>
            </a:r>
          </a:p>
          <a:p>
            <a:pPr>
              <a:buFont typeface="Wingdings" pitchFamily="2" charset="2"/>
              <a:buChar char="Ø"/>
            </a:pPr>
            <a:r>
              <a:rPr lang="en-US" sz="3200" dirty="0" smtClean="0">
                <a:latin typeface="Garamond" pitchFamily="18" charset="0"/>
              </a:rPr>
              <a:t>Warren Buffett: P/E</a:t>
            </a:r>
          </a:p>
          <a:p>
            <a:pPr>
              <a:buFont typeface="Wingdings" pitchFamily="2" charset="2"/>
              <a:buChar char="Ø"/>
            </a:pPr>
            <a:r>
              <a:rPr lang="en-US" sz="3200" dirty="0" smtClean="0">
                <a:latin typeface="Garamond" pitchFamily="18" charset="0"/>
              </a:rPr>
              <a:t>Peter Lynch: PEG</a:t>
            </a:r>
          </a:p>
          <a:p>
            <a:pPr>
              <a:buFont typeface="Wingdings" pitchFamily="2" charset="2"/>
              <a:buChar char="Ø"/>
            </a:pPr>
            <a:r>
              <a:rPr lang="en-US" sz="3200" dirty="0" smtClean="0">
                <a:latin typeface="Garamond" pitchFamily="18" charset="0"/>
              </a:rPr>
              <a:t>Ken Fisher: P/S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Grp="1" noChangeArrowheads="1"/>
          </p:cNvSpPr>
          <p:nvPr>
            <p:ph type="title"/>
          </p:nvPr>
        </p:nvSpPr>
        <p:spPr>
          <a:xfrm>
            <a:off x="0" y="-381000"/>
            <a:ext cx="7772400" cy="1295400"/>
          </a:xfrm>
        </p:spPr>
        <p:txBody>
          <a:bodyPr/>
          <a:lstStyle/>
          <a:p>
            <a:r>
              <a:rPr lang="en-US" dirty="0" smtClean="0">
                <a:latin typeface="Garamond" pitchFamily="18" charset="0"/>
              </a:rPr>
              <a:t>Round 3</a:t>
            </a:r>
            <a:endParaRPr lang="en-US" dirty="0">
              <a:latin typeface="Garamond" pitchFamily="18" charset="0"/>
            </a:endParaRPr>
          </a:p>
        </p:txBody>
      </p:sp>
      <p:sp>
        <p:nvSpPr>
          <p:cNvPr id="18437" name="Rectangle 5"/>
          <p:cNvSpPr>
            <a:spLocks noGrp="1" noChangeArrowheads="1"/>
          </p:cNvSpPr>
          <p:nvPr>
            <p:ph type="body" idx="1"/>
          </p:nvPr>
        </p:nvSpPr>
        <p:spPr>
          <a:xfrm>
            <a:off x="304800" y="1066800"/>
            <a:ext cx="7696200" cy="5181600"/>
          </a:xfrm>
        </p:spPr>
        <p:txBody>
          <a:bodyPr/>
          <a:lstStyle/>
          <a:p>
            <a:pPr>
              <a:buFont typeface="Wingdings" pitchFamily="2" charset="2"/>
              <a:buChar char="Ø"/>
            </a:pPr>
            <a:r>
              <a:rPr lang="en-US" sz="3200" dirty="0" smtClean="0">
                <a:latin typeface="Garamond" pitchFamily="18" charset="0"/>
              </a:rPr>
              <a:t>Knockout</a:t>
            </a:r>
          </a:p>
          <a:p>
            <a:pPr>
              <a:buFont typeface="Wingdings" pitchFamily="2" charset="2"/>
              <a:buChar char="Ø"/>
            </a:pPr>
            <a:r>
              <a:rPr lang="en-US" sz="3200" dirty="0" smtClean="0">
                <a:latin typeface="Garamond" pitchFamily="18" charset="0"/>
              </a:rPr>
              <a:t>Start sorting through companies. </a:t>
            </a:r>
          </a:p>
          <a:p>
            <a:pPr>
              <a:buFont typeface="Wingdings" pitchFamily="2" charset="2"/>
              <a:buChar char="Ø"/>
            </a:pPr>
            <a:r>
              <a:rPr lang="en-US" sz="3200" dirty="0" smtClean="0">
                <a:latin typeface="Garamond" pitchFamily="18" charset="0"/>
              </a:rPr>
              <a:t>Here’s my story, here’s what I’ve learned. </a:t>
            </a:r>
          </a:p>
          <a:p>
            <a:pPr>
              <a:buFont typeface="Wingdings" pitchFamily="2" charset="2"/>
              <a:buChar char="Ø"/>
            </a:pPr>
            <a:r>
              <a:rPr lang="en-US" sz="3200" dirty="0" smtClean="0">
                <a:latin typeface="Garamond" pitchFamily="18" charset="0"/>
              </a:rPr>
              <a:t>Here’s what works. </a:t>
            </a:r>
          </a:p>
          <a:p>
            <a:pPr>
              <a:buFont typeface="Wingdings" pitchFamily="2" charset="2"/>
              <a:buChar char="Ø"/>
            </a:pPr>
            <a:r>
              <a:rPr lang="en-US" sz="3200" dirty="0" smtClean="0">
                <a:latin typeface="Garamond" pitchFamily="18" charset="0"/>
              </a:rPr>
              <a:t>Here’s what doesn’t work.</a:t>
            </a:r>
            <a:endParaRPr lang="en-US" sz="3200" dirty="0">
              <a:latin typeface="Garamond"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Grp="1" noChangeArrowheads="1"/>
          </p:cNvSpPr>
          <p:nvPr>
            <p:ph type="title"/>
          </p:nvPr>
        </p:nvSpPr>
        <p:spPr>
          <a:xfrm>
            <a:off x="0" y="-381000"/>
            <a:ext cx="7772400" cy="1295400"/>
          </a:xfrm>
        </p:spPr>
        <p:txBody>
          <a:bodyPr/>
          <a:lstStyle/>
          <a:p>
            <a:r>
              <a:rPr lang="en-US" dirty="0" smtClean="0">
                <a:latin typeface="Garamond" pitchFamily="18" charset="0"/>
              </a:rPr>
              <a:t>How the BIG MONEY is made</a:t>
            </a:r>
            <a:endParaRPr lang="en-US" dirty="0">
              <a:latin typeface="Garamond" pitchFamily="18" charset="0"/>
            </a:endParaRPr>
          </a:p>
        </p:txBody>
      </p:sp>
      <p:sp>
        <p:nvSpPr>
          <p:cNvPr id="18437" name="Rectangle 5"/>
          <p:cNvSpPr>
            <a:spLocks noGrp="1" noChangeArrowheads="1"/>
          </p:cNvSpPr>
          <p:nvPr>
            <p:ph type="body" idx="1"/>
          </p:nvPr>
        </p:nvSpPr>
        <p:spPr>
          <a:xfrm>
            <a:off x="304800" y="1066800"/>
            <a:ext cx="7696200" cy="5181600"/>
          </a:xfrm>
        </p:spPr>
        <p:txBody>
          <a:bodyPr/>
          <a:lstStyle/>
          <a:p>
            <a:pPr>
              <a:buFont typeface="Wingdings" pitchFamily="2" charset="2"/>
              <a:buChar char="Ø"/>
            </a:pPr>
            <a:r>
              <a:rPr lang="en-US" sz="3200" dirty="0" smtClean="0">
                <a:latin typeface="Garamond" pitchFamily="18" charset="0"/>
              </a:rPr>
              <a:t>Build a mental framework that only lets in the best companies at great prices.</a:t>
            </a:r>
          </a:p>
          <a:p>
            <a:pPr>
              <a:buFont typeface="Wingdings" pitchFamily="2" charset="2"/>
              <a:buChar char="Ø"/>
            </a:pPr>
            <a:r>
              <a:rPr lang="en-US" sz="3200" dirty="0" smtClean="0">
                <a:latin typeface="Garamond" pitchFamily="18" charset="0"/>
              </a:rPr>
              <a:t>Find great companies at “OK” prices.</a:t>
            </a:r>
          </a:p>
          <a:p>
            <a:pPr>
              <a:buFont typeface="Wingdings" pitchFamily="2" charset="2"/>
              <a:buChar char="Ø"/>
            </a:pPr>
            <a:r>
              <a:rPr lang="en-US" sz="3200" dirty="0" smtClean="0">
                <a:latin typeface="Garamond" pitchFamily="18" charset="0"/>
              </a:rPr>
              <a:t>Wait for a market crash.</a:t>
            </a:r>
          </a:p>
          <a:p>
            <a:pPr>
              <a:buFont typeface="Wingdings" pitchFamily="2" charset="2"/>
              <a:buChar char="Ø"/>
            </a:pPr>
            <a:r>
              <a:rPr lang="en-US" sz="3200" dirty="0" smtClean="0">
                <a:latin typeface="Garamond" pitchFamily="18" charset="0"/>
              </a:rPr>
              <a:t>Wait for everyone to panic and then use your lists to find great companies at great prices.</a:t>
            </a:r>
          </a:p>
          <a:p>
            <a:pPr>
              <a:buFont typeface="Wingdings" pitchFamily="2" charset="2"/>
              <a:buChar char="Ø"/>
            </a:pPr>
            <a:r>
              <a:rPr lang="en-US" sz="3200" dirty="0" smtClean="0">
                <a:latin typeface="Garamond" pitchFamily="18" charset="0"/>
              </a:rPr>
              <a:t>BUY </a:t>
            </a:r>
            <a:r>
              <a:rPr lang="en-US" sz="3200" dirty="0" err="1" smtClean="0">
                <a:latin typeface="Garamond" pitchFamily="18" charset="0"/>
              </a:rPr>
              <a:t>BUY</a:t>
            </a:r>
            <a:r>
              <a:rPr lang="en-US" sz="3200" dirty="0" smtClean="0">
                <a:latin typeface="Garamond" pitchFamily="18" charset="0"/>
              </a:rPr>
              <a:t> </a:t>
            </a:r>
            <a:r>
              <a:rPr lang="en-US" sz="3200" dirty="0" err="1" smtClean="0">
                <a:latin typeface="Garamond" pitchFamily="18" charset="0"/>
              </a:rPr>
              <a:t>BUY</a:t>
            </a:r>
            <a:r>
              <a:rPr lang="en-US" sz="3200" dirty="0" smtClean="0">
                <a:latin typeface="Garamond" pitchFamily="18" charset="0"/>
              </a:rPr>
              <a:t>, wait for 5 years or until other people realize they are great companies.</a:t>
            </a:r>
            <a:endParaRPr lang="en-US" sz="3200" dirty="0">
              <a:latin typeface="Garamond"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Grp="1" noChangeArrowheads="1"/>
          </p:cNvSpPr>
          <p:nvPr>
            <p:ph type="title"/>
          </p:nvPr>
        </p:nvSpPr>
        <p:spPr>
          <a:xfrm>
            <a:off x="0" y="-381000"/>
            <a:ext cx="7772400" cy="1295400"/>
          </a:xfrm>
        </p:spPr>
        <p:txBody>
          <a:bodyPr/>
          <a:lstStyle/>
          <a:p>
            <a:r>
              <a:rPr lang="en-US" dirty="0" smtClean="0">
                <a:latin typeface="Garamond" pitchFamily="18" charset="0"/>
              </a:rPr>
              <a:t>Make money being a permabull!</a:t>
            </a:r>
            <a:endParaRPr lang="en-US" dirty="0">
              <a:latin typeface="Garamond" pitchFamily="18" charset="0"/>
            </a:endParaRPr>
          </a:p>
        </p:txBody>
      </p:sp>
      <p:sp>
        <p:nvSpPr>
          <p:cNvPr id="18437" name="Rectangle 5"/>
          <p:cNvSpPr>
            <a:spLocks noGrp="1" noChangeArrowheads="1"/>
          </p:cNvSpPr>
          <p:nvPr>
            <p:ph type="body" idx="1"/>
          </p:nvPr>
        </p:nvSpPr>
        <p:spPr>
          <a:xfrm>
            <a:off x="304800" y="1066800"/>
            <a:ext cx="7696200" cy="5181600"/>
          </a:xfrm>
        </p:spPr>
        <p:txBody>
          <a:bodyPr/>
          <a:lstStyle/>
          <a:p>
            <a:pPr>
              <a:buFont typeface="Wingdings" pitchFamily="2" charset="2"/>
              <a:buChar char="Ø"/>
            </a:pPr>
            <a:r>
              <a:rPr lang="en-US" sz="3200" dirty="0" smtClean="0">
                <a:latin typeface="Garamond" pitchFamily="18" charset="0"/>
              </a:rPr>
              <a:t>When stocks are crashing, there will always be stocks crashing faster than yours, that are better than yours. Sell yours and buy the better deal once the selling panic is over on the better deal. Welcome to relative valuation.</a:t>
            </a:r>
          </a:p>
          <a:p>
            <a:pPr>
              <a:buFont typeface="Wingdings" pitchFamily="2" charset="2"/>
              <a:buChar char="Ø"/>
            </a:pPr>
            <a:r>
              <a:rPr lang="en-US" sz="3200" dirty="0" smtClean="0">
                <a:latin typeface="Garamond" pitchFamily="18" charset="0"/>
              </a:rPr>
              <a:t>Stay diversified until the last second, forecast how bad the market could get, potentially go on margin up to 50% safety at that worst point. Be realistic! If you don’t know, don’t do it!</a:t>
            </a:r>
            <a:endParaRPr lang="en-US" sz="3200" dirty="0">
              <a:latin typeface="Garamond"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Grp="1" noChangeArrowheads="1"/>
          </p:cNvSpPr>
          <p:nvPr>
            <p:ph type="title"/>
          </p:nvPr>
        </p:nvSpPr>
        <p:spPr>
          <a:xfrm>
            <a:off x="0" y="-381000"/>
            <a:ext cx="7772400" cy="1295400"/>
          </a:xfrm>
        </p:spPr>
        <p:txBody>
          <a:bodyPr/>
          <a:lstStyle/>
          <a:p>
            <a:r>
              <a:rPr lang="en-US" dirty="0" smtClean="0">
                <a:latin typeface="Garamond" pitchFamily="18" charset="0"/>
              </a:rPr>
              <a:t>Sure, why not, chase growth!</a:t>
            </a:r>
            <a:endParaRPr lang="en-US" dirty="0">
              <a:latin typeface="Garamond" pitchFamily="18" charset="0"/>
            </a:endParaRPr>
          </a:p>
        </p:txBody>
      </p:sp>
      <p:sp>
        <p:nvSpPr>
          <p:cNvPr id="18437" name="Rectangle 5"/>
          <p:cNvSpPr>
            <a:spLocks noGrp="1" noChangeArrowheads="1"/>
          </p:cNvSpPr>
          <p:nvPr>
            <p:ph type="body" idx="1"/>
          </p:nvPr>
        </p:nvSpPr>
        <p:spPr>
          <a:xfrm>
            <a:off x="304800" y="1066800"/>
            <a:ext cx="7696200" cy="5181600"/>
          </a:xfrm>
        </p:spPr>
        <p:txBody>
          <a:bodyPr/>
          <a:lstStyle/>
          <a:p>
            <a:pPr>
              <a:buFont typeface="Wingdings" pitchFamily="2" charset="2"/>
              <a:buChar char="Ø"/>
            </a:pPr>
            <a:r>
              <a:rPr lang="en-US" sz="3200" dirty="0" smtClean="0">
                <a:latin typeface="Garamond" pitchFamily="18" charset="0"/>
              </a:rPr>
              <a:t>Find companies that are growing at accelerating rates when their prices are shrinking from “cheap” to “HOLY CRAP THIS IS CHEAP!”</a:t>
            </a:r>
            <a:endParaRPr lang="en-US" sz="3200" dirty="0">
              <a:latin typeface="Garamond"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Grp="1" noChangeArrowheads="1"/>
          </p:cNvSpPr>
          <p:nvPr>
            <p:ph type="title"/>
          </p:nvPr>
        </p:nvSpPr>
        <p:spPr>
          <a:xfrm>
            <a:off x="0" y="-381000"/>
            <a:ext cx="7772400" cy="1295400"/>
          </a:xfrm>
        </p:spPr>
        <p:txBody>
          <a:bodyPr/>
          <a:lstStyle/>
          <a:p>
            <a:r>
              <a:rPr lang="en-US" dirty="0" smtClean="0">
                <a:latin typeface="Garamond" pitchFamily="18" charset="0"/>
              </a:rPr>
              <a:t>Best defense is a good offense</a:t>
            </a:r>
            <a:endParaRPr lang="en-US" dirty="0">
              <a:latin typeface="Garamond" pitchFamily="18" charset="0"/>
            </a:endParaRPr>
          </a:p>
        </p:txBody>
      </p:sp>
      <p:sp>
        <p:nvSpPr>
          <p:cNvPr id="18437" name="Rectangle 5"/>
          <p:cNvSpPr>
            <a:spLocks noGrp="1" noChangeArrowheads="1"/>
          </p:cNvSpPr>
          <p:nvPr>
            <p:ph type="body" idx="1"/>
          </p:nvPr>
        </p:nvSpPr>
        <p:spPr>
          <a:xfrm>
            <a:off x="304800" y="1066800"/>
            <a:ext cx="7696200" cy="5181600"/>
          </a:xfrm>
        </p:spPr>
        <p:txBody>
          <a:bodyPr/>
          <a:lstStyle/>
          <a:p>
            <a:pPr>
              <a:buFont typeface="Wingdings" pitchFamily="2" charset="2"/>
              <a:buChar char="Ø"/>
            </a:pPr>
            <a:r>
              <a:rPr lang="en-US" sz="3200" dirty="0" smtClean="0">
                <a:latin typeface="Garamond" pitchFamily="18" charset="0"/>
              </a:rPr>
              <a:t>Always seek to own better companies and if you find them, sell what you have and buy them instead. Make sure to understand the limitations of what you actually know and that in some cases, diversification makes sense and at other times it does not. If you are truly 110% confident in a 100% return in 1 year opportunity, go borrow as much as you can from everyone and invest.</a:t>
            </a:r>
            <a:endParaRPr lang="en-US" sz="3200" dirty="0">
              <a:latin typeface="Garamond"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Grp="1" noChangeArrowheads="1"/>
          </p:cNvSpPr>
          <p:nvPr>
            <p:ph type="title"/>
          </p:nvPr>
        </p:nvSpPr>
        <p:spPr>
          <a:xfrm>
            <a:off x="0" y="-381000"/>
            <a:ext cx="7772400" cy="1295400"/>
          </a:xfrm>
        </p:spPr>
        <p:txBody>
          <a:bodyPr/>
          <a:lstStyle/>
          <a:p>
            <a:r>
              <a:rPr lang="en-US" dirty="0" smtClean="0">
                <a:latin typeface="Garamond" pitchFamily="18" charset="0"/>
              </a:rPr>
              <a:t>People will lie to you</a:t>
            </a:r>
            <a:endParaRPr lang="en-US" dirty="0">
              <a:latin typeface="Garamond" pitchFamily="18" charset="0"/>
            </a:endParaRPr>
          </a:p>
        </p:txBody>
      </p:sp>
      <p:sp>
        <p:nvSpPr>
          <p:cNvPr id="18437" name="Rectangle 5"/>
          <p:cNvSpPr>
            <a:spLocks noGrp="1" noChangeArrowheads="1"/>
          </p:cNvSpPr>
          <p:nvPr>
            <p:ph type="body" idx="1"/>
          </p:nvPr>
        </p:nvSpPr>
        <p:spPr>
          <a:xfrm>
            <a:off x="304800" y="1066800"/>
            <a:ext cx="7696200" cy="5181600"/>
          </a:xfrm>
        </p:spPr>
        <p:txBody>
          <a:bodyPr/>
          <a:lstStyle/>
          <a:p>
            <a:pPr>
              <a:buFont typeface="Wingdings" pitchFamily="2" charset="2"/>
              <a:buChar char="Ø"/>
            </a:pPr>
            <a:r>
              <a:rPr lang="en-US" sz="3200" dirty="0" smtClean="0">
                <a:latin typeface="Garamond" pitchFamily="18" charset="0"/>
              </a:rPr>
              <a:t>They might not even know that they are lying. They might just be spreading something from someone that they thought was telling the truth.</a:t>
            </a:r>
            <a:endParaRPr lang="en-US" sz="3200" dirty="0">
              <a:latin typeface="Garamond"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Grp="1" noChangeArrowheads="1"/>
          </p:cNvSpPr>
          <p:nvPr>
            <p:ph type="title"/>
          </p:nvPr>
        </p:nvSpPr>
        <p:spPr>
          <a:xfrm>
            <a:off x="0" y="-381000"/>
            <a:ext cx="7772400" cy="1295400"/>
          </a:xfrm>
        </p:spPr>
        <p:txBody>
          <a:bodyPr/>
          <a:lstStyle/>
          <a:p>
            <a:r>
              <a:rPr lang="en-US" dirty="0" smtClean="0">
                <a:latin typeface="Garamond" pitchFamily="18" charset="0"/>
              </a:rPr>
              <a:t>People will use you if you let them</a:t>
            </a:r>
            <a:endParaRPr lang="en-US" dirty="0">
              <a:latin typeface="Garamond" pitchFamily="18" charset="0"/>
            </a:endParaRPr>
          </a:p>
        </p:txBody>
      </p:sp>
      <p:sp>
        <p:nvSpPr>
          <p:cNvPr id="18437" name="Rectangle 5"/>
          <p:cNvSpPr>
            <a:spLocks noGrp="1" noChangeArrowheads="1"/>
          </p:cNvSpPr>
          <p:nvPr>
            <p:ph type="body" idx="1"/>
          </p:nvPr>
        </p:nvSpPr>
        <p:spPr>
          <a:xfrm>
            <a:off x="304800" y="1066800"/>
            <a:ext cx="7696200" cy="5181600"/>
          </a:xfrm>
        </p:spPr>
        <p:txBody>
          <a:bodyPr/>
          <a:lstStyle/>
          <a:p>
            <a:pPr>
              <a:buFont typeface="Wingdings" pitchFamily="2" charset="2"/>
              <a:buChar char="Ø"/>
            </a:pPr>
            <a:r>
              <a:rPr lang="en-US" sz="3200" dirty="0" smtClean="0">
                <a:latin typeface="Garamond" pitchFamily="18" charset="0"/>
              </a:rPr>
              <a:t>Stand up for what you believe in, if standing up does not prevent you from achieving other goals that you seek that are of greater importance. In other words, there’s no need to fight many small battles and overlook the large battle.</a:t>
            </a:r>
            <a:endParaRPr lang="en-US" sz="3200" dirty="0">
              <a:latin typeface="Garamond"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Grp="1" noChangeArrowheads="1"/>
          </p:cNvSpPr>
          <p:nvPr>
            <p:ph type="title"/>
          </p:nvPr>
        </p:nvSpPr>
        <p:spPr>
          <a:xfrm>
            <a:off x="0" y="-381000"/>
            <a:ext cx="7772400" cy="1295400"/>
          </a:xfrm>
        </p:spPr>
        <p:txBody>
          <a:bodyPr/>
          <a:lstStyle/>
          <a:p>
            <a:r>
              <a:rPr lang="en-US" dirty="0" err="1" smtClean="0">
                <a:latin typeface="Garamond" pitchFamily="18" charset="0"/>
              </a:rPr>
              <a:t>Buffetology</a:t>
            </a:r>
            <a:r>
              <a:rPr lang="en-US" dirty="0" smtClean="0">
                <a:latin typeface="Garamond" pitchFamily="18" charset="0"/>
              </a:rPr>
              <a:t> 101</a:t>
            </a:r>
            <a:endParaRPr lang="en-US" dirty="0">
              <a:latin typeface="Garamond" pitchFamily="18" charset="0"/>
            </a:endParaRPr>
          </a:p>
        </p:txBody>
      </p:sp>
      <p:graphicFrame>
        <p:nvGraphicFramePr>
          <p:cNvPr id="5" name="Diagram 4"/>
          <p:cNvGraphicFramePr/>
          <p:nvPr/>
        </p:nvGraphicFramePr>
        <p:xfrm>
          <a:off x="152400" y="1371600"/>
          <a:ext cx="8356600" cy="5000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6" name="Straight Arrow Connector 5"/>
          <p:cNvCxnSpPr/>
          <p:nvPr/>
        </p:nvCxnSpPr>
        <p:spPr>
          <a:xfrm rot="5400000" flipH="1" flipV="1">
            <a:off x="1585913" y="4295775"/>
            <a:ext cx="3381375" cy="1219200"/>
          </a:xfrm>
          <a:prstGeom prst="straightConnector1">
            <a:avLst/>
          </a:prstGeom>
          <a:ln w="7620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6200" y="384500"/>
            <a:ext cx="8111268" cy="987100"/>
          </a:xfrm>
          <a:prstGeom prst="rect">
            <a:avLst/>
          </a:prstGeom>
          <a:noFill/>
        </p:spPr>
        <p:txBody>
          <a:bodyPr wrap="none" lIns="29627" tIns="14813" rIns="29627" bIns="14813" rtlCol="0">
            <a:spAutoFit/>
          </a:bodyPr>
          <a:lstStyle/>
          <a:p>
            <a:pPr marL="296266" indent="-296266">
              <a:buNone/>
            </a:pPr>
            <a:r>
              <a:rPr lang="en-US" sz="3100" dirty="0" smtClean="0">
                <a:latin typeface="Garamond" pitchFamily="18" charset="0"/>
              </a:rPr>
              <a:t>1.</a:t>
            </a:r>
            <a:r>
              <a:rPr lang="en-US" dirty="0" smtClean="0">
                <a:latin typeface="Garamond" pitchFamily="18" charset="0"/>
              </a:rPr>
              <a:t> Highly Predictable </a:t>
            </a:r>
          </a:p>
          <a:p>
            <a:pPr marL="296266" indent="-296266">
              <a:buNone/>
            </a:pPr>
            <a:r>
              <a:rPr lang="en-US" dirty="0" smtClean="0">
                <a:latin typeface="Garamond" pitchFamily="18" charset="0"/>
              </a:rPr>
              <a:t>“Risk comes from not knowing what you're doing.” (Buffet)</a:t>
            </a:r>
            <a:endParaRPr lang="en-US" dirty="0">
              <a:latin typeface="Garamond" pitchFamily="18" charset="0"/>
            </a:endParaRPr>
          </a:p>
        </p:txBody>
      </p:sp>
      <p:pic>
        <p:nvPicPr>
          <p:cNvPr id="6" name="Picture 7" descr="H:\My Documents\My Pictures\Picture2.png"/>
          <p:cNvPicPr>
            <a:picLocks noChangeAspect="1" noChangeArrowheads="1"/>
          </p:cNvPicPr>
          <p:nvPr/>
        </p:nvPicPr>
        <p:blipFill>
          <a:blip r:embed="rId2" cstate="print"/>
          <a:srcRect/>
          <a:stretch>
            <a:fillRect/>
          </a:stretch>
        </p:blipFill>
        <p:spPr bwMode="auto">
          <a:xfrm>
            <a:off x="4876800" y="1643063"/>
            <a:ext cx="3855234" cy="2571750"/>
          </a:xfrm>
          <a:prstGeom prst="rect">
            <a:avLst/>
          </a:prstGeom>
          <a:noFill/>
        </p:spPr>
      </p:pic>
      <p:sp>
        <p:nvSpPr>
          <p:cNvPr id="7" name="TextBox 6"/>
          <p:cNvSpPr txBox="1"/>
          <p:nvPr/>
        </p:nvSpPr>
        <p:spPr>
          <a:xfrm>
            <a:off x="6578600" y="2166937"/>
            <a:ext cx="766757" cy="506969"/>
          </a:xfrm>
          <a:prstGeom prst="rect">
            <a:avLst/>
          </a:prstGeom>
          <a:noFill/>
        </p:spPr>
        <p:txBody>
          <a:bodyPr wrap="none" lIns="29627" tIns="14813" rIns="29627" bIns="14813" rtlCol="0">
            <a:spAutoFit/>
          </a:bodyPr>
          <a:lstStyle/>
          <a:p>
            <a:r>
              <a:rPr lang="en-US" sz="3100" dirty="0" smtClean="0"/>
              <a:t>.949</a:t>
            </a:r>
          </a:p>
        </p:txBody>
      </p:sp>
      <p:pic>
        <p:nvPicPr>
          <p:cNvPr id="8" name="Picture 9" descr="H:\My Documents\My Pictures\Picture4.png"/>
          <p:cNvPicPr>
            <a:picLocks noChangeAspect="1" noChangeArrowheads="1"/>
          </p:cNvPicPr>
          <p:nvPr/>
        </p:nvPicPr>
        <p:blipFill>
          <a:blip r:embed="rId3" cstate="print"/>
          <a:srcRect/>
          <a:stretch>
            <a:fillRect/>
          </a:stretch>
        </p:blipFill>
        <p:spPr bwMode="auto">
          <a:xfrm>
            <a:off x="4851400" y="4286250"/>
            <a:ext cx="3855234" cy="2571750"/>
          </a:xfrm>
          <a:prstGeom prst="rect">
            <a:avLst/>
          </a:prstGeom>
          <a:noFill/>
        </p:spPr>
      </p:pic>
      <p:sp>
        <p:nvSpPr>
          <p:cNvPr id="9" name="TextBox 8"/>
          <p:cNvSpPr txBox="1"/>
          <p:nvPr/>
        </p:nvSpPr>
        <p:spPr>
          <a:xfrm>
            <a:off x="6858000" y="4810125"/>
            <a:ext cx="766757" cy="506969"/>
          </a:xfrm>
          <a:prstGeom prst="rect">
            <a:avLst/>
          </a:prstGeom>
          <a:noFill/>
        </p:spPr>
        <p:txBody>
          <a:bodyPr wrap="none" lIns="29627" tIns="14813" rIns="29627" bIns="14813" rtlCol="0">
            <a:spAutoFit/>
          </a:bodyPr>
          <a:lstStyle/>
          <a:p>
            <a:r>
              <a:rPr lang="en-US" sz="3100" dirty="0" smtClean="0"/>
              <a:t>.414</a:t>
            </a:r>
          </a:p>
        </p:txBody>
      </p:sp>
      <p:pic>
        <p:nvPicPr>
          <p:cNvPr id="10" name="Picture 11" descr="H:\My Documents\My Pictures\Picture6.png"/>
          <p:cNvPicPr>
            <a:picLocks noChangeAspect="1" noChangeArrowheads="1"/>
          </p:cNvPicPr>
          <p:nvPr/>
        </p:nvPicPr>
        <p:blipFill>
          <a:blip r:embed="rId4" cstate="print"/>
          <a:srcRect/>
          <a:stretch>
            <a:fillRect/>
          </a:stretch>
        </p:blipFill>
        <p:spPr bwMode="auto">
          <a:xfrm>
            <a:off x="304800" y="4286250"/>
            <a:ext cx="3855233" cy="2571750"/>
          </a:xfrm>
          <a:prstGeom prst="rect">
            <a:avLst/>
          </a:prstGeom>
          <a:noFill/>
        </p:spPr>
      </p:pic>
      <p:sp>
        <p:nvSpPr>
          <p:cNvPr id="11" name="TextBox 10"/>
          <p:cNvSpPr txBox="1"/>
          <p:nvPr/>
        </p:nvSpPr>
        <p:spPr>
          <a:xfrm>
            <a:off x="2667000" y="5595937"/>
            <a:ext cx="766757" cy="506969"/>
          </a:xfrm>
          <a:prstGeom prst="rect">
            <a:avLst/>
          </a:prstGeom>
          <a:noFill/>
        </p:spPr>
        <p:txBody>
          <a:bodyPr wrap="none" lIns="29627" tIns="14813" rIns="29627" bIns="14813" rtlCol="0">
            <a:spAutoFit/>
          </a:bodyPr>
          <a:lstStyle/>
          <a:p>
            <a:r>
              <a:rPr lang="en-US" sz="3100" dirty="0" smtClean="0"/>
              <a:t>.394</a:t>
            </a:r>
          </a:p>
        </p:txBody>
      </p:sp>
      <p:pic>
        <p:nvPicPr>
          <p:cNvPr id="12" name="Picture 13" descr="H:\My Documents\My Pictures\Picture8.png"/>
          <p:cNvPicPr>
            <a:picLocks noChangeAspect="1" noChangeArrowheads="1"/>
          </p:cNvPicPr>
          <p:nvPr/>
        </p:nvPicPr>
        <p:blipFill>
          <a:blip r:embed="rId5" cstate="print"/>
          <a:srcRect/>
          <a:stretch>
            <a:fillRect/>
          </a:stretch>
        </p:blipFill>
        <p:spPr bwMode="auto">
          <a:xfrm>
            <a:off x="279400" y="1619250"/>
            <a:ext cx="3855234" cy="2571750"/>
          </a:xfrm>
          <a:prstGeom prst="rect">
            <a:avLst/>
          </a:prstGeom>
          <a:noFill/>
        </p:spPr>
      </p:pic>
      <p:sp>
        <p:nvSpPr>
          <p:cNvPr id="13" name="TextBox 12"/>
          <p:cNvSpPr txBox="1"/>
          <p:nvPr/>
        </p:nvSpPr>
        <p:spPr>
          <a:xfrm>
            <a:off x="2260600" y="3024187"/>
            <a:ext cx="766757" cy="506969"/>
          </a:xfrm>
          <a:prstGeom prst="rect">
            <a:avLst/>
          </a:prstGeom>
          <a:noFill/>
        </p:spPr>
        <p:txBody>
          <a:bodyPr wrap="none" lIns="29627" tIns="14813" rIns="29627" bIns="14813" rtlCol="0">
            <a:spAutoFit/>
          </a:bodyPr>
          <a:lstStyle/>
          <a:p>
            <a:r>
              <a:rPr lang="en-US" sz="3100" dirty="0" smtClean="0"/>
              <a:t>.992</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6200" y="289190"/>
            <a:ext cx="7416800" cy="1387210"/>
          </a:xfrm>
          <a:prstGeom prst="rect">
            <a:avLst/>
          </a:prstGeom>
        </p:spPr>
        <p:txBody>
          <a:bodyPr wrap="square" lIns="29627" tIns="14813" rIns="29627" bIns="14813">
            <a:spAutoFit/>
          </a:bodyPr>
          <a:lstStyle/>
          <a:p>
            <a:pPr>
              <a:buNone/>
            </a:pPr>
            <a:r>
              <a:rPr lang="en-US" sz="3100" dirty="0" smtClean="0">
                <a:latin typeface="Garamond" pitchFamily="18" charset="0"/>
              </a:rPr>
              <a:t>2. </a:t>
            </a:r>
            <a:r>
              <a:rPr lang="en-US" dirty="0" smtClean="0">
                <a:latin typeface="Garamond" pitchFamily="18" charset="0"/>
              </a:rPr>
              <a:t>Future Growth</a:t>
            </a:r>
          </a:p>
          <a:p>
            <a:pPr>
              <a:buNone/>
            </a:pPr>
            <a:r>
              <a:rPr lang="en-US" dirty="0" smtClean="0">
                <a:latin typeface="Garamond" pitchFamily="18" charset="0"/>
              </a:rPr>
              <a:t>“The investor of today does not profit from yesterday's growth.” (Buffet)</a:t>
            </a:r>
            <a:endParaRPr lang="en-US" dirty="0">
              <a:latin typeface="Garamond" pitchFamily="18" charset="0"/>
            </a:endParaRPr>
          </a:p>
        </p:txBody>
      </p:sp>
      <p:pic>
        <p:nvPicPr>
          <p:cNvPr id="7" name="Picture 6" descr="H:\My Documents\My Pictures\Picture5.png"/>
          <p:cNvPicPr>
            <a:picLocks noChangeAspect="1" noChangeArrowheads="1"/>
          </p:cNvPicPr>
          <p:nvPr/>
        </p:nvPicPr>
        <p:blipFill>
          <a:blip r:embed="rId2" cstate="print"/>
          <a:srcRect/>
          <a:stretch>
            <a:fillRect/>
          </a:stretch>
        </p:blipFill>
        <p:spPr bwMode="auto">
          <a:xfrm>
            <a:off x="4927600" y="4286250"/>
            <a:ext cx="3855234" cy="2571750"/>
          </a:xfrm>
          <a:prstGeom prst="rect">
            <a:avLst/>
          </a:prstGeom>
          <a:noFill/>
        </p:spPr>
      </p:pic>
      <p:sp>
        <p:nvSpPr>
          <p:cNvPr id="8" name="TextBox 7"/>
          <p:cNvSpPr txBox="1"/>
          <p:nvPr/>
        </p:nvSpPr>
        <p:spPr>
          <a:xfrm>
            <a:off x="6426200" y="5548312"/>
            <a:ext cx="766757" cy="506969"/>
          </a:xfrm>
          <a:prstGeom prst="rect">
            <a:avLst/>
          </a:prstGeom>
          <a:noFill/>
        </p:spPr>
        <p:txBody>
          <a:bodyPr wrap="none" lIns="29627" tIns="14813" rIns="29627" bIns="14813" rtlCol="0">
            <a:spAutoFit/>
          </a:bodyPr>
          <a:lstStyle/>
          <a:p>
            <a:r>
              <a:rPr lang="en-US" sz="3100" dirty="0" smtClean="0"/>
              <a:t>.613</a:t>
            </a:r>
          </a:p>
        </p:txBody>
      </p:sp>
      <p:pic>
        <p:nvPicPr>
          <p:cNvPr id="9" name="Picture 9" descr="H:\My Documents\My Pictures\Picture4.png"/>
          <p:cNvPicPr>
            <a:picLocks noChangeAspect="1" noChangeArrowheads="1"/>
          </p:cNvPicPr>
          <p:nvPr/>
        </p:nvPicPr>
        <p:blipFill>
          <a:blip r:embed="rId3" cstate="print"/>
          <a:srcRect/>
          <a:stretch>
            <a:fillRect/>
          </a:stretch>
        </p:blipFill>
        <p:spPr bwMode="auto">
          <a:xfrm>
            <a:off x="406400" y="4286250"/>
            <a:ext cx="3855234" cy="2571750"/>
          </a:xfrm>
          <a:prstGeom prst="rect">
            <a:avLst/>
          </a:prstGeom>
          <a:noFill/>
        </p:spPr>
      </p:pic>
      <p:sp>
        <p:nvSpPr>
          <p:cNvPr id="10" name="TextBox 9"/>
          <p:cNvSpPr txBox="1"/>
          <p:nvPr/>
        </p:nvSpPr>
        <p:spPr>
          <a:xfrm>
            <a:off x="2209800" y="4833937"/>
            <a:ext cx="766757" cy="506969"/>
          </a:xfrm>
          <a:prstGeom prst="rect">
            <a:avLst/>
          </a:prstGeom>
          <a:noFill/>
        </p:spPr>
        <p:txBody>
          <a:bodyPr wrap="none" lIns="29627" tIns="14813" rIns="29627" bIns="14813" rtlCol="0">
            <a:spAutoFit/>
          </a:bodyPr>
          <a:lstStyle/>
          <a:p>
            <a:r>
              <a:rPr lang="en-US" sz="3100" dirty="0" smtClean="0"/>
              <a:t>.414</a:t>
            </a:r>
          </a:p>
        </p:txBody>
      </p:sp>
      <p:pic>
        <p:nvPicPr>
          <p:cNvPr id="11" name="Picture 10" descr="H:\My Documents\My Pictures\Picture9.png"/>
          <p:cNvPicPr>
            <a:picLocks noChangeAspect="1" noChangeArrowheads="1"/>
          </p:cNvPicPr>
          <p:nvPr/>
        </p:nvPicPr>
        <p:blipFill>
          <a:blip r:embed="rId4" cstate="print"/>
          <a:srcRect/>
          <a:stretch>
            <a:fillRect/>
          </a:stretch>
        </p:blipFill>
        <p:spPr bwMode="auto">
          <a:xfrm>
            <a:off x="4927600" y="1643063"/>
            <a:ext cx="3855235" cy="2571750"/>
          </a:xfrm>
          <a:prstGeom prst="rect">
            <a:avLst/>
          </a:prstGeom>
          <a:noFill/>
        </p:spPr>
      </p:pic>
      <p:sp>
        <p:nvSpPr>
          <p:cNvPr id="12" name="TextBox 11"/>
          <p:cNvSpPr txBox="1"/>
          <p:nvPr/>
        </p:nvSpPr>
        <p:spPr>
          <a:xfrm>
            <a:off x="6400800" y="2952750"/>
            <a:ext cx="766757" cy="506969"/>
          </a:xfrm>
          <a:prstGeom prst="rect">
            <a:avLst/>
          </a:prstGeom>
          <a:noFill/>
        </p:spPr>
        <p:txBody>
          <a:bodyPr wrap="none" lIns="29627" tIns="14813" rIns="29627" bIns="14813" rtlCol="0">
            <a:spAutoFit/>
          </a:bodyPr>
          <a:lstStyle/>
          <a:p>
            <a:r>
              <a:rPr lang="en-US" sz="3100" dirty="0" smtClean="0"/>
              <a:t>.904</a:t>
            </a:r>
          </a:p>
        </p:txBody>
      </p:sp>
      <p:pic>
        <p:nvPicPr>
          <p:cNvPr id="13" name="Picture 8" descr="H:\My Documents\My Pictures\Picture3.png"/>
          <p:cNvPicPr>
            <a:picLocks noChangeAspect="1" noChangeArrowheads="1"/>
          </p:cNvPicPr>
          <p:nvPr/>
        </p:nvPicPr>
        <p:blipFill>
          <a:blip r:embed="rId5" cstate="print"/>
          <a:srcRect/>
          <a:stretch>
            <a:fillRect/>
          </a:stretch>
        </p:blipFill>
        <p:spPr bwMode="auto">
          <a:xfrm>
            <a:off x="381000" y="1643063"/>
            <a:ext cx="3855234" cy="2571750"/>
          </a:xfrm>
          <a:prstGeom prst="rect">
            <a:avLst/>
          </a:prstGeom>
          <a:noFill/>
        </p:spPr>
      </p:pic>
      <p:sp>
        <p:nvSpPr>
          <p:cNvPr id="14" name="TextBox 13"/>
          <p:cNvSpPr txBox="1"/>
          <p:nvPr/>
        </p:nvSpPr>
        <p:spPr>
          <a:xfrm>
            <a:off x="1471084" y="2620367"/>
            <a:ext cx="766757" cy="506969"/>
          </a:xfrm>
          <a:prstGeom prst="rect">
            <a:avLst/>
          </a:prstGeom>
          <a:noFill/>
        </p:spPr>
        <p:txBody>
          <a:bodyPr wrap="none" lIns="29627" tIns="14813" rIns="29627" bIns="14813" rtlCol="0">
            <a:spAutoFit/>
          </a:bodyPr>
          <a:lstStyle/>
          <a:p>
            <a:r>
              <a:rPr lang="en-US" sz="3100" dirty="0" smtClean="0"/>
              <a:t>.996</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74438" y="381000"/>
            <a:ext cx="7469362" cy="987100"/>
          </a:xfrm>
          <a:prstGeom prst="rect">
            <a:avLst/>
          </a:prstGeom>
          <a:noFill/>
        </p:spPr>
        <p:txBody>
          <a:bodyPr wrap="none" lIns="29627" tIns="14813" rIns="29627" bIns="14813" rtlCol="0">
            <a:spAutoFit/>
          </a:bodyPr>
          <a:lstStyle/>
          <a:p>
            <a:pPr>
              <a:buNone/>
            </a:pPr>
            <a:r>
              <a:rPr lang="en-US" sz="3100" dirty="0" smtClean="0">
                <a:latin typeface="Garamond" pitchFamily="18" charset="0"/>
              </a:rPr>
              <a:t>3. </a:t>
            </a:r>
            <a:r>
              <a:rPr lang="en-US" dirty="0" smtClean="0">
                <a:latin typeface="Garamond" pitchFamily="18" charset="0"/>
              </a:rPr>
              <a:t>Current Price</a:t>
            </a:r>
          </a:p>
          <a:p>
            <a:pPr>
              <a:buNone/>
            </a:pPr>
            <a:r>
              <a:rPr lang="en-US" dirty="0" smtClean="0">
                <a:latin typeface="Garamond" pitchFamily="18" charset="0"/>
              </a:rPr>
              <a:t>“Price is what you pay. Value is what you get.” (Buffett)</a:t>
            </a:r>
            <a:endParaRPr lang="en-US" dirty="0">
              <a:latin typeface="Garamond" pitchFamily="18" charset="0"/>
            </a:endParaRPr>
          </a:p>
        </p:txBody>
      </p:sp>
      <p:pic>
        <p:nvPicPr>
          <p:cNvPr id="7" name="Picture 2" descr="H:\pu.data\Desktop\thumb.gif"/>
          <p:cNvPicPr>
            <a:picLocks noChangeAspect="1" noChangeArrowheads="1"/>
          </p:cNvPicPr>
          <p:nvPr/>
        </p:nvPicPr>
        <p:blipFill>
          <a:blip r:embed="rId2" cstate="print"/>
          <a:srcRect/>
          <a:stretch>
            <a:fillRect/>
          </a:stretch>
        </p:blipFill>
        <p:spPr bwMode="auto">
          <a:xfrm>
            <a:off x="6302375" y="3962400"/>
            <a:ext cx="2841625" cy="2479477"/>
          </a:xfrm>
          <a:prstGeom prst="rect">
            <a:avLst/>
          </a:prstGeom>
          <a:noFill/>
        </p:spPr>
      </p:pic>
      <p:sp>
        <p:nvSpPr>
          <p:cNvPr id="8" name="TextBox 7"/>
          <p:cNvSpPr txBox="1"/>
          <p:nvPr/>
        </p:nvSpPr>
        <p:spPr>
          <a:xfrm>
            <a:off x="304800" y="1918798"/>
            <a:ext cx="4148644" cy="506969"/>
          </a:xfrm>
          <a:prstGeom prst="rect">
            <a:avLst/>
          </a:prstGeom>
          <a:noFill/>
        </p:spPr>
        <p:txBody>
          <a:bodyPr wrap="none" lIns="29627" tIns="14813" rIns="29627" bIns="14813" rtlCol="0">
            <a:spAutoFit/>
          </a:bodyPr>
          <a:lstStyle/>
          <a:p>
            <a:r>
              <a:rPr lang="en-US" sz="3100" dirty="0" smtClean="0">
                <a:latin typeface="Garamond" pitchFamily="18" charset="0"/>
              </a:rPr>
              <a:t>Growth Rate &gt; PE Ratio</a:t>
            </a:r>
            <a:endParaRPr lang="en-US" dirty="0" smtClean="0">
              <a:latin typeface="Garamond" pitchFamily="18" charset="0"/>
            </a:endParaRPr>
          </a:p>
        </p:txBody>
      </p:sp>
      <p:sp>
        <p:nvSpPr>
          <p:cNvPr id="9" name="TextBox 8"/>
          <p:cNvSpPr txBox="1"/>
          <p:nvPr/>
        </p:nvSpPr>
        <p:spPr>
          <a:xfrm>
            <a:off x="266153" y="2806767"/>
            <a:ext cx="2629447" cy="506969"/>
          </a:xfrm>
          <a:prstGeom prst="rect">
            <a:avLst/>
          </a:prstGeom>
          <a:noFill/>
        </p:spPr>
        <p:txBody>
          <a:bodyPr wrap="none" lIns="29627" tIns="14813" rIns="29627" bIns="14813" rtlCol="0">
            <a:spAutoFit/>
          </a:bodyPr>
          <a:lstStyle/>
          <a:p>
            <a:r>
              <a:rPr lang="en-US" sz="3100" dirty="0" smtClean="0">
                <a:latin typeface="Garamond" pitchFamily="18" charset="0"/>
              </a:rPr>
              <a:t>PEG Ratio &lt; 1</a:t>
            </a:r>
            <a:endParaRPr lang="en-US" dirty="0" smtClean="0">
              <a:latin typeface="Garamond" pitchFamily="18" charset="0"/>
            </a:endParaRPr>
          </a:p>
        </p:txBody>
      </p:sp>
      <p:sp>
        <p:nvSpPr>
          <p:cNvPr id="10" name="TextBox 9"/>
          <p:cNvSpPr txBox="1"/>
          <p:nvPr/>
        </p:nvSpPr>
        <p:spPr>
          <a:xfrm>
            <a:off x="304800" y="3644967"/>
            <a:ext cx="6327126" cy="1079433"/>
          </a:xfrm>
          <a:prstGeom prst="rect">
            <a:avLst/>
          </a:prstGeom>
          <a:noFill/>
        </p:spPr>
        <p:txBody>
          <a:bodyPr wrap="none" lIns="29627" tIns="14813" rIns="29627" bIns="14813" rtlCol="0">
            <a:spAutoFit/>
          </a:bodyPr>
          <a:lstStyle/>
          <a:p>
            <a:r>
              <a:rPr lang="en-US" sz="3100" dirty="0" smtClean="0">
                <a:latin typeface="Garamond" pitchFamily="18" charset="0"/>
              </a:rPr>
              <a:t>Buffet: Discounted Cash Flow Analysis</a:t>
            </a:r>
          </a:p>
          <a:p>
            <a:r>
              <a:rPr lang="en-US" sz="3100" dirty="0" smtClean="0">
                <a:latin typeface="Garamond" pitchFamily="18" charset="0"/>
              </a:rPr>
              <a:t>Ben Graham Formula</a:t>
            </a:r>
            <a:endParaRPr lang="en-US" dirty="0" smtClean="0">
              <a:latin typeface="Garamond" pitchFamily="18" charset="0"/>
            </a:endParaRPr>
          </a:p>
        </p:txBody>
      </p:sp>
      <p:sp>
        <p:nvSpPr>
          <p:cNvPr id="11" name="TextBox 10"/>
          <p:cNvSpPr txBox="1"/>
          <p:nvPr/>
        </p:nvSpPr>
        <p:spPr>
          <a:xfrm>
            <a:off x="0" y="6367481"/>
            <a:ext cx="3655432" cy="506969"/>
          </a:xfrm>
          <a:prstGeom prst="rect">
            <a:avLst/>
          </a:prstGeom>
          <a:noFill/>
        </p:spPr>
        <p:txBody>
          <a:bodyPr wrap="none" lIns="29627" tIns="14813" rIns="29627" bIns="14813" rtlCol="0">
            <a:spAutoFit/>
          </a:bodyPr>
          <a:lstStyle/>
          <a:p>
            <a:pPr>
              <a:buNone/>
            </a:pPr>
            <a:r>
              <a:rPr lang="en-US" sz="3100" dirty="0" smtClean="0">
                <a:latin typeface="Garamond" pitchFamily="18" charset="0"/>
              </a:rPr>
              <a:t>www.glenbradford.com</a:t>
            </a:r>
            <a:endParaRPr lang="en-US" dirty="0" smtClean="0">
              <a:latin typeface="Garamond" pitchFamily="18"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Grp="1" noChangeArrowheads="1"/>
          </p:cNvSpPr>
          <p:nvPr>
            <p:ph type="title"/>
          </p:nvPr>
        </p:nvSpPr>
        <p:spPr>
          <a:xfrm>
            <a:off x="0" y="-381000"/>
            <a:ext cx="7772400" cy="1295400"/>
          </a:xfrm>
        </p:spPr>
        <p:txBody>
          <a:bodyPr/>
          <a:lstStyle/>
          <a:p>
            <a:r>
              <a:rPr lang="en-US" dirty="0" smtClean="0">
                <a:latin typeface="Garamond" pitchFamily="18" charset="0"/>
              </a:rPr>
              <a:t>Logic Structures (Glen Simplified)</a:t>
            </a:r>
            <a:endParaRPr lang="en-US" dirty="0">
              <a:latin typeface="Garamond" pitchFamily="18" charset="0"/>
            </a:endParaRPr>
          </a:p>
        </p:txBody>
      </p:sp>
      <p:graphicFrame>
        <p:nvGraphicFramePr>
          <p:cNvPr id="4" name="Table 3"/>
          <p:cNvGraphicFramePr>
            <a:graphicFrameLocks noGrp="1"/>
          </p:cNvGraphicFramePr>
          <p:nvPr/>
        </p:nvGraphicFramePr>
        <p:xfrm>
          <a:off x="685800" y="1905000"/>
          <a:ext cx="6781800" cy="4013201"/>
        </p:xfrm>
        <a:graphic>
          <a:graphicData uri="http://schemas.openxmlformats.org/drawingml/2006/table">
            <a:tbl>
              <a:tblPr firstRow="1" bandRow="1">
                <a:tableStyleId>{5C22544A-7EE6-4342-B048-85BDC9FD1C3A}</a:tableStyleId>
              </a:tblPr>
              <a:tblGrid>
                <a:gridCol w="2260600"/>
                <a:gridCol w="2260600"/>
                <a:gridCol w="2260600"/>
              </a:tblGrid>
              <a:tr h="649586">
                <a:tc>
                  <a:txBody>
                    <a:bodyPr/>
                    <a:lstStyle/>
                    <a:p>
                      <a:r>
                        <a:rPr lang="en-US" dirty="0" smtClean="0"/>
                        <a:t>Symptom</a:t>
                      </a:r>
                      <a:endParaRPr lang="en-US" dirty="0"/>
                    </a:p>
                  </a:txBody>
                  <a:tcPr/>
                </a:tc>
                <a:tc>
                  <a:txBody>
                    <a:bodyPr/>
                    <a:lstStyle/>
                    <a:p>
                      <a:r>
                        <a:rPr lang="en-US" dirty="0" smtClean="0"/>
                        <a:t>Concept</a:t>
                      </a:r>
                      <a:endParaRPr lang="en-US" dirty="0"/>
                    </a:p>
                  </a:txBody>
                  <a:tcPr/>
                </a:tc>
                <a:tc>
                  <a:txBody>
                    <a:bodyPr/>
                    <a:lstStyle/>
                    <a:p>
                      <a:r>
                        <a:rPr lang="en-US" dirty="0" smtClean="0"/>
                        <a:t>Remedy</a:t>
                      </a:r>
                      <a:endParaRPr lang="en-US" dirty="0"/>
                    </a:p>
                  </a:txBody>
                  <a:tcPr/>
                </a:tc>
              </a:tr>
              <a:tr h="1121205">
                <a:tc>
                  <a:txBody>
                    <a:bodyPr/>
                    <a:lstStyle/>
                    <a:p>
                      <a:r>
                        <a:rPr lang="en-US" dirty="0" smtClean="0"/>
                        <a:t>Escalation of Commitment</a:t>
                      </a:r>
                      <a:endParaRPr lang="en-US" dirty="0"/>
                    </a:p>
                  </a:txBody>
                  <a:tcPr/>
                </a:tc>
                <a:tc>
                  <a:txBody>
                    <a:bodyPr/>
                    <a:lstStyle/>
                    <a:p>
                      <a:r>
                        <a:rPr lang="en-US" dirty="0" smtClean="0"/>
                        <a:t>Bounded Rationality</a:t>
                      </a:r>
                      <a:endParaRPr lang="en-US" dirty="0"/>
                    </a:p>
                  </a:txBody>
                  <a:tcPr/>
                </a:tc>
                <a:tc>
                  <a:txBody>
                    <a:bodyPr/>
                    <a:lstStyle/>
                    <a:p>
                      <a:r>
                        <a:rPr lang="en-US" dirty="0" smtClean="0"/>
                        <a:t>Situational Awareness</a:t>
                      </a:r>
                      <a:endParaRPr lang="en-US" dirty="0"/>
                    </a:p>
                  </a:txBody>
                  <a:tcPr/>
                </a:tc>
              </a:tr>
              <a:tr h="1121205">
                <a:tc>
                  <a:txBody>
                    <a:bodyPr/>
                    <a:lstStyle/>
                    <a:p>
                      <a:r>
                        <a:rPr lang="en-US" dirty="0" smtClean="0"/>
                        <a:t>Defective Reasoning</a:t>
                      </a:r>
                      <a:endParaRPr lang="en-US" dirty="0"/>
                    </a:p>
                  </a:txBody>
                  <a:tcPr/>
                </a:tc>
                <a:tc>
                  <a:txBody>
                    <a:bodyPr/>
                    <a:lstStyle/>
                    <a:p>
                      <a:r>
                        <a:rPr lang="en-US" dirty="0" smtClean="0"/>
                        <a:t>Opportunity Cost</a:t>
                      </a:r>
                      <a:endParaRPr lang="en-US" dirty="0"/>
                    </a:p>
                  </a:txBody>
                  <a:tcPr/>
                </a:tc>
                <a:tc>
                  <a:txBody>
                    <a:bodyPr/>
                    <a:lstStyle/>
                    <a:p>
                      <a:r>
                        <a:rPr lang="en-US" dirty="0" smtClean="0"/>
                        <a:t>Basic Economics</a:t>
                      </a:r>
                      <a:endParaRPr lang="en-US" dirty="0"/>
                    </a:p>
                  </a:txBody>
                  <a:tcPr/>
                </a:tc>
              </a:tr>
              <a:tr h="1121205">
                <a:tc>
                  <a:txBody>
                    <a:bodyPr/>
                    <a:lstStyle/>
                    <a:p>
                      <a:r>
                        <a:rPr lang="en-US" dirty="0" smtClean="0"/>
                        <a:t>Paralysis</a:t>
                      </a:r>
                      <a:r>
                        <a:rPr lang="en-US" baseline="0" dirty="0" smtClean="0"/>
                        <a:t> by Analysis</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Overconfidence</a:t>
                      </a:r>
                    </a:p>
                    <a:p>
                      <a:endParaRPr lang="en-US" dirty="0"/>
                    </a:p>
                  </a:txBody>
                  <a:tcPr/>
                </a:tc>
                <a:tc>
                  <a:txBody>
                    <a:bodyPr/>
                    <a:lstStyle/>
                    <a:p>
                      <a:r>
                        <a:rPr lang="en-US" dirty="0" smtClean="0"/>
                        <a:t>Black</a:t>
                      </a:r>
                      <a:r>
                        <a:rPr lang="en-US" baseline="0" dirty="0" smtClean="0"/>
                        <a:t> Swan Logic</a:t>
                      </a:r>
                      <a:endParaRPr lang="en-US" dirty="0"/>
                    </a:p>
                  </a:txBody>
                  <a:tcPr/>
                </a:tc>
              </a:tr>
            </a:tbl>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Sales training presentatio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Sales Training_final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692150" marR="0" indent="-347663" algn="l" defTabSz="914400" rtl="0" eaLnBrk="1" fontAlgn="base" latinLnBrk="0" hangingPunct="1">
          <a:lnSpc>
            <a:spcPct val="100000"/>
          </a:lnSpc>
          <a:spcBef>
            <a:spcPct val="20000"/>
          </a:spcBef>
          <a:spcAft>
            <a:spcPct val="0"/>
          </a:spcAft>
          <a:buClr>
            <a:schemeClr val="accent2"/>
          </a:buClr>
          <a:buSzPct val="70000"/>
          <a:buFont typeface="Wingdings" pitchFamily="2" charset="2"/>
          <a:buChar char="l"/>
          <a:tabLst/>
          <a:defRPr kumimoji="0" lang="en-US" sz="2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692150" marR="0" indent="-347663" algn="l" defTabSz="914400" rtl="0" eaLnBrk="1" fontAlgn="base" latinLnBrk="0" hangingPunct="1">
          <a:lnSpc>
            <a:spcPct val="100000"/>
          </a:lnSpc>
          <a:spcBef>
            <a:spcPct val="20000"/>
          </a:spcBef>
          <a:spcAft>
            <a:spcPct val="0"/>
          </a:spcAft>
          <a:buClr>
            <a:schemeClr val="accent2"/>
          </a:buClr>
          <a:buSzPct val="70000"/>
          <a:buFont typeface="Wingdings" pitchFamily="2" charset="2"/>
          <a:buChar char="l"/>
          <a:tabLst/>
          <a:defRPr kumimoji="0" lang="en-US" sz="2600" b="0" i="0" u="none" strike="noStrike" cap="none" normalizeH="0" baseline="0" smtClean="0">
            <a:ln>
              <a:noFill/>
            </a:ln>
            <a:solidFill>
              <a:schemeClr val="tx1"/>
            </a:solidFill>
            <a:effectLst/>
            <a:latin typeface="Arial" charset="0"/>
          </a:defRPr>
        </a:defPPr>
      </a:lstStyle>
    </a:lnDef>
  </a:objectDefaults>
  <a:extraClrSchemeLst>
    <a:extraClrScheme>
      <a:clrScheme name="Sales Training_final2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Sales Training_final2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Sales Training_final2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Sales Training_final2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Sales Training_final2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Sales Training_final2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Sales Training_final2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Sales Training_final2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Sales Training_final2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Sales Training_final2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Sales training presentation</Template>
  <TotalTime>102</TotalTime>
  <Words>1491</Words>
  <Application>Microsoft Office PowerPoint</Application>
  <PresentationFormat>On-screen Show (4:3)</PresentationFormat>
  <Paragraphs>143</Paragraphs>
  <Slides>34</Slides>
  <Notes>1</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Sales training presentation</vt:lpstr>
      <vt:lpstr>DNL 101:  A Tale of Uncommon Sense</vt:lpstr>
      <vt:lpstr>Time ≠ Money</vt:lpstr>
      <vt:lpstr>To him who has ears, let him hear</vt:lpstr>
      <vt:lpstr>This is like heroine</vt:lpstr>
      <vt:lpstr>Choose your decimal point</vt:lpstr>
      <vt:lpstr>Can you see what I see?</vt:lpstr>
      <vt:lpstr>Throw out some stock picks</vt:lpstr>
      <vt:lpstr>The Goal of this Class</vt:lpstr>
      <vt:lpstr>The Golden Assumption</vt:lpstr>
      <vt:lpstr>What is Recommended for this “Class”</vt:lpstr>
      <vt:lpstr>Timeline</vt:lpstr>
      <vt:lpstr>Break out the Disclaimers</vt:lpstr>
      <vt:lpstr>Step 1. Believe in Yourself</vt:lpstr>
      <vt:lpstr>Step 2. Question Everything</vt:lpstr>
      <vt:lpstr>Step 3. Take Action</vt:lpstr>
      <vt:lpstr>Step 4. A Super Secret!</vt:lpstr>
      <vt:lpstr>You Win By:</vt:lpstr>
      <vt:lpstr>Focus: Relative Valuation</vt:lpstr>
      <vt:lpstr>Know what you own</vt:lpstr>
      <vt:lpstr>Round 1: What do companies make?</vt:lpstr>
      <vt:lpstr>Slide 21</vt:lpstr>
      <vt:lpstr>Round 2</vt:lpstr>
      <vt:lpstr>Round 3</vt:lpstr>
      <vt:lpstr>How the BIG MONEY is made</vt:lpstr>
      <vt:lpstr>Make money being a permabull!</vt:lpstr>
      <vt:lpstr>Sure, why not, chase growth!</vt:lpstr>
      <vt:lpstr>Best defense is a good offense</vt:lpstr>
      <vt:lpstr>People will lie to you</vt:lpstr>
      <vt:lpstr>People will use you if you let them</vt:lpstr>
      <vt:lpstr>Buffetology 101</vt:lpstr>
      <vt:lpstr>Slide 31</vt:lpstr>
      <vt:lpstr>Slide 32</vt:lpstr>
      <vt:lpstr>Slide 33</vt:lpstr>
      <vt:lpstr>Logic Structures (Glen Simplified)</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DNL 101:  A Tale of Uncommon Sense</dc:title>
  <dc:creator>Anas</dc:creator>
  <cp:lastModifiedBy>Glen</cp:lastModifiedBy>
  <cp:revision>11</cp:revision>
  <dcterms:created xsi:type="dcterms:W3CDTF">2009-08-04T21:20:03Z</dcterms:created>
  <dcterms:modified xsi:type="dcterms:W3CDTF">2009-08-22T18:02:48Z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TC012137211033</vt:lpwstr>
  </property>
</Properties>
</file>